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 id="270"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8B31A2-DD18-466D-9A56-8932F9BA7FA7}" v="8" dt="2025-03-23T20:24:45.5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jdat güngör" userId="509983f38f34a117" providerId="LiveId" clId="{FE8B31A2-DD18-466D-9A56-8932F9BA7FA7}"/>
    <pc:docChg chg="undo custSel addSld delSld modSld">
      <pc:chgData name="müjdat güngör" userId="509983f38f34a117" providerId="LiveId" clId="{FE8B31A2-DD18-466D-9A56-8932F9BA7FA7}" dt="2025-03-23T20:51:17.565" v="1622" actId="313"/>
      <pc:docMkLst>
        <pc:docMk/>
      </pc:docMkLst>
      <pc:sldChg chg="addSp delSp modSp mod">
        <pc:chgData name="müjdat güngör" userId="509983f38f34a117" providerId="LiveId" clId="{FE8B31A2-DD18-466D-9A56-8932F9BA7FA7}" dt="2025-03-23T20:03:04.635" v="1110" actId="113"/>
        <pc:sldMkLst>
          <pc:docMk/>
          <pc:sldMk cId="3084432494" sldId="257"/>
        </pc:sldMkLst>
        <pc:spChg chg="add mod">
          <ac:chgData name="müjdat güngör" userId="509983f38f34a117" providerId="LiveId" clId="{FE8B31A2-DD18-466D-9A56-8932F9BA7FA7}" dt="2025-03-23T20:03:04.635" v="1110" actId="113"/>
          <ac:spMkLst>
            <pc:docMk/>
            <pc:sldMk cId="3084432494" sldId="257"/>
            <ac:spMk id="3" creationId="{25E73976-B49D-4B63-89C5-DF3E220D1849}"/>
          </ac:spMkLst>
        </pc:spChg>
        <pc:spChg chg="mod">
          <ac:chgData name="müjdat güngör" userId="509983f38f34a117" providerId="LiveId" clId="{FE8B31A2-DD18-466D-9A56-8932F9BA7FA7}" dt="2025-03-18T19:36:20.257" v="1" actId="20577"/>
          <ac:spMkLst>
            <pc:docMk/>
            <pc:sldMk cId="3084432494" sldId="257"/>
            <ac:spMk id="7" creationId="{777EB7E0-45A6-198A-C7B2-B9EC96E808B3}"/>
          </ac:spMkLst>
        </pc:spChg>
      </pc:sldChg>
      <pc:sldChg chg="addSp delSp modSp mod">
        <pc:chgData name="müjdat güngör" userId="509983f38f34a117" providerId="LiveId" clId="{FE8B31A2-DD18-466D-9A56-8932F9BA7FA7}" dt="2025-03-23T20:22:12.577" v="1355" actId="20577"/>
        <pc:sldMkLst>
          <pc:docMk/>
          <pc:sldMk cId="2923972695" sldId="258"/>
        </pc:sldMkLst>
        <pc:spChg chg="mod">
          <ac:chgData name="müjdat güngör" userId="509983f38f34a117" providerId="LiveId" clId="{FE8B31A2-DD18-466D-9A56-8932F9BA7FA7}" dt="2025-03-23T20:22:12.577" v="1355" actId="20577"/>
          <ac:spMkLst>
            <pc:docMk/>
            <pc:sldMk cId="2923972695" sldId="258"/>
            <ac:spMk id="3" creationId="{C99A05A9-2A6B-C29A-2421-F951B29ED58E}"/>
          </ac:spMkLst>
        </pc:spChg>
        <pc:picChg chg="add del mod">
          <ac:chgData name="müjdat güngör" userId="509983f38f34a117" providerId="LiveId" clId="{FE8B31A2-DD18-466D-9A56-8932F9BA7FA7}" dt="2025-03-23T20:20:46.788" v="1329" actId="478"/>
          <ac:picMkLst>
            <pc:docMk/>
            <pc:sldMk cId="2923972695" sldId="258"/>
            <ac:picMk id="6" creationId="{DDDF201B-7865-0E4B-5EAB-673007410D81}"/>
          </ac:picMkLst>
        </pc:picChg>
        <pc:picChg chg="add del mod">
          <ac:chgData name="müjdat güngör" userId="509983f38f34a117" providerId="LiveId" clId="{FE8B31A2-DD18-466D-9A56-8932F9BA7FA7}" dt="2025-03-23T20:20:45.907" v="1327" actId="478"/>
          <ac:picMkLst>
            <pc:docMk/>
            <pc:sldMk cId="2923972695" sldId="258"/>
            <ac:picMk id="8" creationId="{CA685467-08CA-7B64-4EA2-CA5744899526}"/>
          </ac:picMkLst>
        </pc:picChg>
      </pc:sldChg>
      <pc:sldChg chg="modSp mod">
        <pc:chgData name="müjdat güngör" userId="509983f38f34a117" providerId="LiveId" clId="{FE8B31A2-DD18-466D-9A56-8932F9BA7FA7}" dt="2025-03-23T20:20:37.848" v="1325" actId="120"/>
        <pc:sldMkLst>
          <pc:docMk/>
          <pc:sldMk cId="1878790644" sldId="259"/>
        </pc:sldMkLst>
        <pc:spChg chg="mod">
          <ac:chgData name="müjdat güngör" userId="509983f38f34a117" providerId="LiveId" clId="{FE8B31A2-DD18-466D-9A56-8932F9BA7FA7}" dt="2025-03-23T20:20:37.848" v="1325" actId="120"/>
          <ac:spMkLst>
            <pc:docMk/>
            <pc:sldMk cId="1878790644" sldId="259"/>
            <ac:spMk id="7" creationId="{0ED452DA-2216-4CA8-7467-4AD51C4AF67C}"/>
          </ac:spMkLst>
        </pc:spChg>
      </pc:sldChg>
      <pc:sldChg chg="addSp delSp modSp mod">
        <pc:chgData name="müjdat güngör" userId="509983f38f34a117" providerId="LiveId" clId="{FE8B31A2-DD18-466D-9A56-8932F9BA7FA7}" dt="2025-03-23T20:18:12.748" v="1308" actId="20577"/>
        <pc:sldMkLst>
          <pc:docMk/>
          <pc:sldMk cId="2709958224" sldId="260"/>
        </pc:sldMkLst>
        <pc:spChg chg="add mod">
          <ac:chgData name="müjdat güngör" userId="509983f38f34a117" providerId="LiveId" clId="{FE8B31A2-DD18-466D-9A56-8932F9BA7FA7}" dt="2025-03-23T20:18:12.748" v="1308" actId="20577"/>
          <ac:spMkLst>
            <pc:docMk/>
            <pc:sldMk cId="2709958224" sldId="260"/>
            <ac:spMk id="6" creationId="{C7E0BC16-4E0C-AACD-E762-BD9507A4C204}"/>
          </ac:spMkLst>
        </pc:spChg>
        <pc:picChg chg="add del mod">
          <ac:chgData name="müjdat güngör" userId="509983f38f34a117" providerId="LiveId" clId="{FE8B31A2-DD18-466D-9A56-8932F9BA7FA7}" dt="2025-03-23T20:15:10.068" v="1271" actId="478"/>
          <ac:picMkLst>
            <pc:docMk/>
            <pc:sldMk cId="2709958224" sldId="260"/>
            <ac:picMk id="8" creationId="{EBFBC6A0-7CC2-F7FB-F159-2AF77C2E5416}"/>
          </ac:picMkLst>
        </pc:picChg>
      </pc:sldChg>
      <pc:sldChg chg="addSp delSp modSp mod">
        <pc:chgData name="müjdat güngör" userId="509983f38f34a117" providerId="LiveId" clId="{FE8B31A2-DD18-466D-9A56-8932F9BA7FA7}" dt="2025-03-23T20:17:19.067" v="1298" actId="20577"/>
        <pc:sldMkLst>
          <pc:docMk/>
          <pc:sldMk cId="1100933785" sldId="261"/>
        </pc:sldMkLst>
        <pc:spChg chg="del mod">
          <ac:chgData name="müjdat güngör" userId="509983f38f34a117" providerId="LiveId" clId="{FE8B31A2-DD18-466D-9A56-8932F9BA7FA7}" dt="2025-03-23T20:08:36.524" v="1239" actId="478"/>
          <ac:spMkLst>
            <pc:docMk/>
            <pc:sldMk cId="1100933785" sldId="261"/>
            <ac:spMk id="3" creationId="{6DF999E4-40CF-4A3B-9CA3-6EA7117B7270}"/>
          </ac:spMkLst>
        </pc:spChg>
        <pc:spChg chg="add mod">
          <ac:chgData name="müjdat güngör" userId="509983f38f34a117" providerId="LiveId" clId="{FE8B31A2-DD18-466D-9A56-8932F9BA7FA7}" dt="2025-03-23T20:17:19.067" v="1298" actId="20577"/>
          <ac:spMkLst>
            <pc:docMk/>
            <pc:sldMk cId="1100933785" sldId="261"/>
            <ac:spMk id="6" creationId="{8BE93E78-445D-20EE-4469-C9BC5087259B}"/>
          </ac:spMkLst>
        </pc:spChg>
        <pc:picChg chg="add del mod">
          <ac:chgData name="müjdat güngör" userId="509983f38f34a117" providerId="LiveId" clId="{FE8B31A2-DD18-466D-9A56-8932F9BA7FA7}" dt="2025-03-23T20:08:37.710" v="1240" actId="478"/>
          <ac:picMkLst>
            <pc:docMk/>
            <pc:sldMk cId="1100933785" sldId="261"/>
            <ac:picMk id="4" creationId="{DE0A3298-DEAD-2C28-510F-81E48B00FCE1}"/>
          </ac:picMkLst>
        </pc:picChg>
      </pc:sldChg>
      <pc:sldChg chg="addSp delSp modSp mod">
        <pc:chgData name="müjdat güngör" userId="509983f38f34a117" providerId="LiveId" clId="{FE8B31A2-DD18-466D-9A56-8932F9BA7FA7}" dt="2025-03-23T20:07:50.004" v="1238" actId="1076"/>
        <pc:sldMkLst>
          <pc:docMk/>
          <pc:sldMk cId="2955570530" sldId="262"/>
        </pc:sldMkLst>
        <pc:spChg chg="add del mod">
          <ac:chgData name="müjdat güngör" userId="509983f38f34a117" providerId="LiveId" clId="{FE8B31A2-DD18-466D-9A56-8932F9BA7FA7}" dt="2025-03-23T20:07:11.320" v="1233" actId="20577"/>
          <ac:spMkLst>
            <pc:docMk/>
            <pc:sldMk cId="2955570530" sldId="262"/>
            <ac:spMk id="3" creationId="{80AB29F6-8FC3-38C0-4793-0E119E7549C9}"/>
          </ac:spMkLst>
        </pc:spChg>
        <pc:picChg chg="add mod">
          <ac:chgData name="müjdat güngör" userId="509983f38f34a117" providerId="LiveId" clId="{FE8B31A2-DD18-466D-9A56-8932F9BA7FA7}" dt="2025-03-23T20:07:50.004" v="1238" actId="1076"/>
          <ac:picMkLst>
            <pc:docMk/>
            <pc:sldMk cId="2955570530" sldId="262"/>
            <ac:picMk id="4" creationId="{95493772-4C27-09E1-6DBB-BDB6FB184096}"/>
          </ac:picMkLst>
        </pc:picChg>
      </pc:sldChg>
      <pc:sldChg chg="addSp delSp modSp mod">
        <pc:chgData name="müjdat güngör" userId="509983f38f34a117" providerId="LiveId" clId="{FE8B31A2-DD18-466D-9A56-8932F9BA7FA7}" dt="2025-03-23T20:33:16.283" v="1532" actId="120"/>
        <pc:sldMkLst>
          <pc:docMk/>
          <pc:sldMk cId="4186204392" sldId="263"/>
        </pc:sldMkLst>
        <pc:spChg chg="mod">
          <ac:chgData name="müjdat güngör" userId="509983f38f34a117" providerId="LiveId" clId="{FE8B31A2-DD18-466D-9A56-8932F9BA7FA7}" dt="2025-03-23T20:33:16.283" v="1532" actId="120"/>
          <ac:spMkLst>
            <pc:docMk/>
            <pc:sldMk cId="4186204392" sldId="263"/>
            <ac:spMk id="3" creationId="{D76AF165-833B-57A3-EBEF-C0C5C39406C1}"/>
          </ac:spMkLst>
        </pc:spChg>
        <pc:spChg chg="del mod">
          <ac:chgData name="müjdat güngör" userId="509983f38f34a117" providerId="LiveId" clId="{FE8B31A2-DD18-466D-9A56-8932F9BA7FA7}" dt="2025-03-23T20:32:13.527" v="1518"/>
          <ac:spMkLst>
            <pc:docMk/>
            <pc:sldMk cId="4186204392" sldId="263"/>
            <ac:spMk id="4" creationId="{3D8353DC-0C46-4805-84B5-32C73CF9C09D}"/>
          </ac:spMkLst>
        </pc:spChg>
        <pc:picChg chg="add del mod">
          <ac:chgData name="müjdat güngör" userId="509983f38f34a117" providerId="LiveId" clId="{FE8B31A2-DD18-466D-9A56-8932F9BA7FA7}" dt="2025-03-23T20:32:13.496" v="1516" actId="478"/>
          <ac:picMkLst>
            <pc:docMk/>
            <pc:sldMk cId="4186204392" sldId="263"/>
            <ac:picMk id="8" creationId="{37E10D54-AD6F-53CC-BE4C-C4B1D9A0273F}"/>
          </ac:picMkLst>
        </pc:picChg>
      </pc:sldChg>
      <pc:sldChg chg="modSp mod">
        <pc:chgData name="müjdat güngör" userId="509983f38f34a117" providerId="LiveId" clId="{FE8B31A2-DD18-466D-9A56-8932F9BA7FA7}" dt="2025-03-23T20:31:53.017" v="1514" actId="20577"/>
        <pc:sldMkLst>
          <pc:docMk/>
          <pc:sldMk cId="3407320959" sldId="264"/>
        </pc:sldMkLst>
        <pc:spChg chg="mod">
          <ac:chgData name="müjdat güngör" userId="509983f38f34a117" providerId="LiveId" clId="{FE8B31A2-DD18-466D-9A56-8932F9BA7FA7}" dt="2025-03-23T20:31:53.017" v="1514" actId="20577"/>
          <ac:spMkLst>
            <pc:docMk/>
            <pc:sldMk cId="3407320959" sldId="264"/>
            <ac:spMk id="7" creationId="{B3779774-862B-0A1E-034B-F9C991C686DD}"/>
          </ac:spMkLst>
        </pc:spChg>
      </pc:sldChg>
      <pc:sldChg chg="addSp delSp modSp mod">
        <pc:chgData name="müjdat güngör" userId="509983f38f34a117" providerId="LiveId" clId="{FE8B31A2-DD18-466D-9A56-8932F9BA7FA7}" dt="2025-03-23T20:30:36.841" v="1502" actId="20577"/>
        <pc:sldMkLst>
          <pc:docMk/>
          <pc:sldMk cId="631973403" sldId="265"/>
        </pc:sldMkLst>
        <pc:spChg chg="mod">
          <ac:chgData name="müjdat güngör" userId="509983f38f34a117" providerId="LiveId" clId="{FE8B31A2-DD18-466D-9A56-8932F9BA7FA7}" dt="2025-03-23T20:30:36.841" v="1502" actId="20577"/>
          <ac:spMkLst>
            <pc:docMk/>
            <pc:sldMk cId="631973403" sldId="265"/>
            <ac:spMk id="9" creationId="{A1B8B465-9A6A-6044-0F83-10C2C2F999F5}"/>
          </ac:spMkLst>
        </pc:spChg>
        <pc:picChg chg="add del mod">
          <ac:chgData name="müjdat güngör" userId="509983f38f34a117" providerId="LiveId" clId="{FE8B31A2-DD18-466D-9A56-8932F9BA7FA7}" dt="2025-03-23T20:29:44.999" v="1492" actId="478"/>
          <ac:picMkLst>
            <pc:docMk/>
            <pc:sldMk cId="631973403" sldId="265"/>
            <ac:picMk id="4" creationId="{80FCB8DE-2D36-0037-FB76-2CB656185F24}"/>
          </ac:picMkLst>
        </pc:picChg>
      </pc:sldChg>
      <pc:sldChg chg="addSp delSp modSp mod">
        <pc:chgData name="müjdat güngör" userId="509983f38f34a117" providerId="LiveId" clId="{FE8B31A2-DD18-466D-9A56-8932F9BA7FA7}" dt="2025-03-23T20:29:21.834" v="1491" actId="20577"/>
        <pc:sldMkLst>
          <pc:docMk/>
          <pc:sldMk cId="1703066600" sldId="266"/>
        </pc:sldMkLst>
        <pc:spChg chg="mod">
          <ac:chgData name="müjdat güngör" userId="509983f38f34a117" providerId="LiveId" clId="{FE8B31A2-DD18-466D-9A56-8932F9BA7FA7}" dt="2025-03-23T20:29:21.834" v="1491" actId="20577"/>
          <ac:spMkLst>
            <pc:docMk/>
            <pc:sldMk cId="1703066600" sldId="266"/>
            <ac:spMk id="3" creationId="{9525C9D3-2E4D-BC17-6E57-9440F16A0BDE}"/>
          </ac:spMkLst>
        </pc:spChg>
        <pc:spChg chg="add mod">
          <ac:chgData name="müjdat güngör" userId="509983f38f34a117" providerId="LiveId" clId="{FE8B31A2-DD18-466D-9A56-8932F9BA7FA7}" dt="2025-03-23T20:27:07.665" v="1404" actId="20577"/>
          <ac:spMkLst>
            <pc:docMk/>
            <pc:sldMk cId="1703066600" sldId="266"/>
            <ac:spMk id="10" creationId="{E1FE2802-01F8-BFF2-F7FB-278C97981961}"/>
          </ac:spMkLst>
        </pc:spChg>
        <pc:picChg chg="add del mod">
          <ac:chgData name="müjdat güngör" userId="509983f38f34a117" providerId="LiveId" clId="{FE8B31A2-DD18-466D-9A56-8932F9BA7FA7}" dt="2025-03-23T20:27:08.678" v="1405" actId="478"/>
          <ac:picMkLst>
            <pc:docMk/>
            <pc:sldMk cId="1703066600" sldId="266"/>
            <ac:picMk id="7" creationId="{5EFB04A3-C979-B9A8-48E6-3A3F31AB36E5}"/>
          </ac:picMkLst>
        </pc:picChg>
      </pc:sldChg>
      <pc:sldChg chg="addSp delSp modSp mod">
        <pc:chgData name="müjdat güngör" userId="509983f38f34a117" providerId="LiveId" clId="{FE8B31A2-DD18-466D-9A56-8932F9BA7FA7}" dt="2025-03-23T20:26:48.781" v="1403" actId="20577"/>
        <pc:sldMkLst>
          <pc:docMk/>
          <pc:sldMk cId="314636056" sldId="267"/>
        </pc:sldMkLst>
        <pc:spChg chg="del">
          <ac:chgData name="müjdat güngör" userId="509983f38f34a117" providerId="LiveId" clId="{FE8B31A2-DD18-466D-9A56-8932F9BA7FA7}" dt="2025-03-23T20:25:05.390" v="1377" actId="21"/>
          <ac:spMkLst>
            <pc:docMk/>
            <pc:sldMk cId="314636056" sldId="267"/>
            <ac:spMk id="7" creationId="{08D21229-A180-5D41-4412-DE787FF5EDC7}"/>
          </ac:spMkLst>
        </pc:spChg>
        <pc:spChg chg="mod">
          <ac:chgData name="müjdat güngör" userId="509983f38f34a117" providerId="LiveId" clId="{FE8B31A2-DD18-466D-9A56-8932F9BA7FA7}" dt="2025-03-18T19:50:50.065" v="321" actId="6549"/>
          <ac:spMkLst>
            <pc:docMk/>
            <pc:sldMk cId="314636056" sldId="267"/>
            <ac:spMk id="10" creationId="{8C58C96E-1DF1-CD4B-BF91-6768F753912C}"/>
          </ac:spMkLst>
        </pc:spChg>
        <pc:spChg chg="mod">
          <ac:chgData name="müjdat güngör" userId="509983f38f34a117" providerId="LiveId" clId="{FE8B31A2-DD18-466D-9A56-8932F9BA7FA7}" dt="2025-03-23T20:26:48.781" v="1403" actId="20577"/>
          <ac:spMkLst>
            <pc:docMk/>
            <pc:sldMk cId="314636056" sldId="267"/>
            <ac:spMk id="11" creationId="{0EBEB695-0F7C-23DB-7749-164136AF1D59}"/>
          </ac:spMkLst>
        </pc:spChg>
        <pc:graphicFrameChg chg="mod modGraphic">
          <ac:chgData name="müjdat güngör" userId="509983f38f34a117" providerId="LiveId" clId="{FE8B31A2-DD18-466D-9A56-8932F9BA7FA7}" dt="2025-03-23T20:24:50.616" v="1376" actId="14100"/>
          <ac:graphicFrameMkLst>
            <pc:docMk/>
            <pc:sldMk cId="314636056" sldId="267"/>
            <ac:graphicFrameMk id="9" creationId="{3BEA6126-1002-219E-E24B-58C096C4DF30}"/>
          </ac:graphicFrameMkLst>
        </pc:graphicFrameChg>
        <pc:picChg chg="add del mod">
          <ac:chgData name="müjdat güngör" userId="509983f38f34a117" providerId="LiveId" clId="{FE8B31A2-DD18-466D-9A56-8932F9BA7FA7}" dt="2025-03-23T20:22:29.892" v="1357" actId="478"/>
          <ac:picMkLst>
            <pc:docMk/>
            <pc:sldMk cId="314636056" sldId="267"/>
            <ac:picMk id="13" creationId="{C5D88198-C5A3-ADEE-D1DC-C1A9E38F3844}"/>
          </ac:picMkLst>
        </pc:picChg>
        <pc:picChg chg="add del mod">
          <ac:chgData name="müjdat güngör" userId="509983f38f34a117" providerId="LiveId" clId="{FE8B31A2-DD18-466D-9A56-8932F9BA7FA7}" dt="2025-03-23T20:22:28.978" v="1356" actId="478"/>
          <ac:picMkLst>
            <pc:docMk/>
            <pc:sldMk cId="314636056" sldId="267"/>
            <ac:picMk id="15" creationId="{3369A545-9190-9735-97D7-D524EEE5AFDA}"/>
          </ac:picMkLst>
        </pc:picChg>
      </pc:sldChg>
      <pc:sldChg chg="modSp mod">
        <pc:chgData name="müjdat güngör" userId="509983f38f34a117" providerId="LiveId" clId="{FE8B31A2-DD18-466D-9A56-8932F9BA7FA7}" dt="2025-03-23T20:40:38.636" v="1617" actId="122"/>
        <pc:sldMkLst>
          <pc:docMk/>
          <pc:sldMk cId="3151166683" sldId="269"/>
        </pc:sldMkLst>
        <pc:spChg chg="mod">
          <ac:chgData name="müjdat güngör" userId="509983f38f34a117" providerId="LiveId" clId="{FE8B31A2-DD18-466D-9A56-8932F9BA7FA7}" dt="2025-03-23T20:40:38.636" v="1617" actId="122"/>
          <ac:spMkLst>
            <pc:docMk/>
            <pc:sldMk cId="3151166683" sldId="269"/>
            <ac:spMk id="4" creationId="{92D58D8C-C0E5-EEF2-9CE5-0DEBB8216FF7}"/>
          </ac:spMkLst>
        </pc:spChg>
      </pc:sldChg>
      <pc:sldChg chg="addSp delSp modSp new mod">
        <pc:chgData name="müjdat güngör" userId="509983f38f34a117" providerId="LiveId" clId="{FE8B31A2-DD18-466D-9A56-8932F9BA7FA7}" dt="2025-03-23T20:44:27.857" v="1619" actId="20577"/>
        <pc:sldMkLst>
          <pc:docMk/>
          <pc:sldMk cId="533133354" sldId="270"/>
        </pc:sldMkLst>
        <pc:spChg chg="add mod">
          <ac:chgData name="müjdat güngör" userId="509983f38f34a117" providerId="LiveId" clId="{FE8B31A2-DD18-466D-9A56-8932F9BA7FA7}" dt="2025-03-23T20:44:27.857" v="1619" actId="20577"/>
          <ac:spMkLst>
            <pc:docMk/>
            <pc:sldMk cId="533133354" sldId="270"/>
            <ac:spMk id="4" creationId="{87C8323E-8D5B-98A6-A3D7-8992FC612649}"/>
          </ac:spMkLst>
        </pc:spChg>
        <pc:spChg chg="add del mod">
          <ac:chgData name="müjdat güngör" userId="509983f38f34a117" providerId="LiveId" clId="{FE8B31A2-DD18-466D-9A56-8932F9BA7FA7}" dt="2025-03-23T20:34:27.473" v="1542"/>
          <ac:spMkLst>
            <pc:docMk/>
            <pc:sldMk cId="533133354" sldId="270"/>
            <ac:spMk id="5" creationId="{E7F925E1-839F-1055-B86D-5B2A82D71932}"/>
          </ac:spMkLst>
        </pc:spChg>
        <pc:picChg chg="add del mod">
          <ac:chgData name="müjdat güngör" userId="509983f38f34a117" providerId="LiveId" clId="{FE8B31A2-DD18-466D-9A56-8932F9BA7FA7}" dt="2025-03-23T20:34:21.960" v="1538" actId="478"/>
          <ac:picMkLst>
            <pc:docMk/>
            <pc:sldMk cId="533133354" sldId="270"/>
            <ac:picMk id="3" creationId="{081A4584-511C-B744-8F6E-30E7C39F3223}"/>
          </ac:picMkLst>
        </pc:picChg>
      </pc:sldChg>
      <pc:sldChg chg="addSp delSp modSp new mod">
        <pc:chgData name="müjdat güngör" userId="509983f38f34a117" providerId="LiveId" clId="{FE8B31A2-DD18-466D-9A56-8932F9BA7FA7}" dt="2025-03-23T20:36:23.105" v="1565" actId="20577"/>
        <pc:sldMkLst>
          <pc:docMk/>
          <pc:sldMk cId="3531914693" sldId="271"/>
        </pc:sldMkLst>
        <pc:spChg chg="add del mod">
          <ac:chgData name="müjdat güngör" userId="509983f38f34a117" providerId="LiveId" clId="{FE8B31A2-DD18-466D-9A56-8932F9BA7FA7}" dt="2025-03-23T20:35:36.108" v="1552"/>
          <ac:spMkLst>
            <pc:docMk/>
            <pc:sldMk cId="3531914693" sldId="271"/>
            <ac:spMk id="3" creationId="{4FF00AC6-9F04-8DDE-D578-7BD5289DC170}"/>
          </ac:spMkLst>
        </pc:spChg>
        <pc:spChg chg="add mod">
          <ac:chgData name="müjdat güngör" userId="509983f38f34a117" providerId="LiveId" clId="{FE8B31A2-DD18-466D-9A56-8932F9BA7FA7}" dt="2025-03-23T20:36:23.105" v="1565" actId="20577"/>
          <ac:spMkLst>
            <pc:docMk/>
            <pc:sldMk cId="3531914693" sldId="271"/>
            <ac:spMk id="4" creationId="{66E51361-9F4B-E1C1-D02C-DC8B5A5E7597}"/>
          </ac:spMkLst>
        </pc:spChg>
        <pc:picChg chg="add del mod">
          <ac:chgData name="müjdat güngör" userId="509983f38f34a117" providerId="LiveId" clId="{FE8B31A2-DD18-466D-9A56-8932F9BA7FA7}" dt="2025-03-23T20:35:36.108" v="1550" actId="478"/>
          <ac:picMkLst>
            <pc:docMk/>
            <pc:sldMk cId="3531914693" sldId="271"/>
            <ac:picMk id="5" creationId="{9D34C6C5-74C7-AA83-FF3E-482CE2D5DAE3}"/>
          </ac:picMkLst>
        </pc:picChg>
        <pc:picChg chg="add del mod">
          <ac:chgData name="müjdat güngör" userId="509983f38f34a117" providerId="LiveId" clId="{FE8B31A2-DD18-466D-9A56-8932F9BA7FA7}" dt="2025-03-23T20:35:37.053" v="1553" actId="478"/>
          <ac:picMkLst>
            <pc:docMk/>
            <pc:sldMk cId="3531914693" sldId="271"/>
            <ac:picMk id="7" creationId="{4470E94A-1C46-1AAB-F977-DDE83BDAF2B5}"/>
          </ac:picMkLst>
        </pc:picChg>
        <pc:picChg chg="add del mod">
          <ac:chgData name="müjdat güngör" userId="509983f38f34a117" providerId="LiveId" clId="{FE8B31A2-DD18-466D-9A56-8932F9BA7FA7}" dt="2025-03-23T20:35:37.886" v="1554" actId="478"/>
          <ac:picMkLst>
            <pc:docMk/>
            <pc:sldMk cId="3531914693" sldId="271"/>
            <ac:picMk id="9" creationId="{0EC1C30B-20D7-3C1A-B248-045DF0A3D132}"/>
          </ac:picMkLst>
        </pc:picChg>
      </pc:sldChg>
      <pc:sldChg chg="addSp delSp modSp new mod">
        <pc:chgData name="müjdat güngör" userId="509983f38f34a117" providerId="LiveId" clId="{FE8B31A2-DD18-466D-9A56-8932F9BA7FA7}" dt="2025-03-23T20:39:46.864" v="1606" actId="20577"/>
        <pc:sldMkLst>
          <pc:docMk/>
          <pc:sldMk cId="3172039085" sldId="272"/>
        </pc:sldMkLst>
        <pc:spChg chg="add mod">
          <ac:chgData name="müjdat güngör" userId="509983f38f34a117" providerId="LiveId" clId="{FE8B31A2-DD18-466D-9A56-8932F9BA7FA7}" dt="2025-03-23T20:39:46.864" v="1606" actId="20577"/>
          <ac:spMkLst>
            <pc:docMk/>
            <pc:sldMk cId="3172039085" sldId="272"/>
            <ac:spMk id="4" creationId="{C115F102-FF08-F5C1-AC22-E09C7AD67FF0}"/>
          </ac:spMkLst>
        </pc:spChg>
        <pc:picChg chg="add del mod">
          <ac:chgData name="müjdat güngör" userId="509983f38f34a117" providerId="LiveId" clId="{FE8B31A2-DD18-466D-9A56-8932F9BA7FA7}" dt="2025-03-23T20:36:42.312" v="1568" actId="478"/>
          <ac:picMkLst>
            <pc:docMk/>
            <pc:sldMk cId="3172039085" sldId="272"/>
            <ac:picMk id="3" creationId="{A64B3E35-9092-41B4-1C10-5E8284614170}"/>
          </ac:picMkLst>
        </pc:picChg>
        <pc:picChg chg="add del mod">
          <ac:chgData name="müjdat güngör" userId="509983f38f34a117" providerId="LiveId" clId="{FE8B31A2-DD18-466D-9A56-8932F9BA7FA7}" dt="2025-03-23T20:36:40.647" v="1566" actId="478"/>
          <ac:picMkLst>
            <pc:docMk/>
            <pc:sldMk cId="3172039085" sldId="272"/>
            <ac:picMk id="5" creationId="{7A08FBB1-F61E-CB08-D737-362BE9719106}"/>
          </ac:picMkLst>
        </pc:picChg>
        <pc:picChg chg="add del mod">
          <ac:chgData name="müjdat güngör" userId="509983f38f34a117" providerId="LiveId" clId="{FE8B31A2-DD18-466D-9A56-8932F9BA7FA7}" dt="2025-03-23T20:36:41.526" v="1567" actId="478"/>
          <ac:picMkLst>
            <pc:docMk/>
            <pc:sldMk cId="3172039085" sldId="272"/>
            <ac:picMk id="7" creationId="{FFE70713-00FA-26EC-53DA-A50EE58E21FB}"/>
          </ac:picMkLst>
        </pc:picChg>
      </pc:sldChg>
      <pc:sldChg chg="addSp delSp modSp new mod">
        <pc:chgData name="müjdat güngör" userId="509983f38f34a117" providerId="LiveId" clId="{FE8B31A2-DD18-466D-9A56-8932F9BA7FA7}" dt="2025-03-23T20:51:17.565" v="1622" actId="313"/>
        <pc:sldMkLst>
          <pc:docMk/>
          <pc:sldMk cId="1306684142" sldId="273"/>
        </pc:sldMkLst>
        <pc:spChg chg="add mod">
          <ac:chgData name="müjdat güngör" userId="509983f38f34a117" providerId="LiveId" clId="{FE8B31A2-DD18-466D-9A56-8932F9BA7FA7}" dt="2025-03-23T20:51:17.565" v="1622" actId="313"/>
          <ac:spMkLst>
            <pc:docMk/>
            <pc:sldMk cId="1306684142" sldId="273"/>
            <ac:spMk id="4" creationId="{4278BA66-F6F6-18E4-DC36-CA27FE8CB62E}"/>
          </ac:spMkLst>
        </pc:spChg>
        <pc:spChg chg="add del mod">
          <ac:chgData name="müjdat güngör" userId="509983f38f34a117" providerId="LiveId" clId="{FE8B31A2-DD18-466D-9A56-8932F9BA7FA7}" dt="2025-03-23T20:38:00.239" v="1584"/>
          <ac:spMkLst>
            <pc:docMk/>
            <pc:sldMk cId="1306684142" sldId="273"/>
            <ac:spMk id="5" creationId="{5C6ADCEC-A742-B7D6-3846-74A19BDD20AA}"/>
          </ac:spMkLst>
        </pc:spChg>
        <pc:picChg chg="add del mod">
          <ac:chgData name="müjdat güngör" userId="509983f38f34a117" providerId="LiveId" clId="{FE8B31A2-DD18-466D-9A56-8932F9BA7FA7}" dt="2025-03-23T20:37:42.851" v="1581" actId="478"/>
          <ac:picMkLst>
            <pc:docMk/>
            <pc:sldMk cId="1306684142" sldId="273"/>
            <ac:picMk id="3" creationId="{0E15437F-07BA-2018-63C1-CFEEC33EC5AC}"/>
          </ac:picMkLst>
        </pc:picChg>
      </pc:sldChg>
      <pc:sldChg chg="addSp delSp modSp new del mod">
        <pc:chgData name="müjdat güngör" userId="509983f38f34a117" providerId="LiveId" clId="{FE8B31A2-DD18-466D-9A56-8932F9BA7FA7}" dt="2025-03-23T20:39:15.582" v="1600" actId="2696"/>
        <pc:sldMkLst>
          <pc:docMk/>
          <pc:sldMk cId="2698153106" sldId="274"/>
        </pc:sldMkLst>
        <pc:spChg chg="add mod">
          <ac:chgData name="müjdat güngör" userId="509983f38f34a117" providerId="LiveId" clId="{FE8B31A2-DD18-466D-9A56-8932F9BA7FA7}" dt="2025-03-23T20:39:07.253" v="1599" actId="20577"/>
          <ac:spMkLst>
            <pc:docMk/>
            <pc:sldMk cId="2698153106" sldId="274"/>
            <ac:spMk id="3" creationId="{4B1B77AE-DFD1-8C5C-248A-9FA48A2A030F}"/>
          </ac:spMkLst>
        </pc:spChg>
      </pc:sldChg>
      <pc:sldChg chg="addSp modSp new del mod">
        <pc:chgData name="müjdat güngör" userId="509983f38f34a117" providerId="LiveId" clId="{FE8B31A2-DD18-466D-9A56-8932F9BA7FA7}" dt="2025-03-23T20:39:18.476" v="1601" actId="2696"/>
        <pc:sldMkLst>
          <pc:docMk/>
          <pc:sldMk cId="2592872161" sldId="275"/>
        </pc:sldMkLst>
        <pc:spChg chg="add mod">
          <ac:chgData name="müjdat güngör" userId="509983f38f34a117" providerId="LiveId" clId="{FE8B31A2-DD18-466D-9A56-8932F9BA7FA7}" dt="2025-03-23T20:39:00.291" v="1598" actId="20577"/>
          <ac:spMkLst>
            <pc:docMk/>
            <pc:sldMk cId="2592872161" sldId="275"/>
            <ac:spMk id="3" creationId="{1CA06F5E-8B61-D50E-DC9E-1A032198F01C}"/>
          </ac:spMkLst>
        </pc:spChg>
      </pc:sldChg>
      <pc:sldChg chg="addSp modSp new del mod">
        <pc:chgData name="müjdat güngör" userId="509983f38f34a117" providerId="LiveId" clId="{FE8B31A2-DD18-466D-9A56-8932F9BA7FA7}" dt="2025-03-23T20:39:20.608" v="1602" actId="2696"/>
        <pc:sldMkLst>
          <pc:docMk/>
          <pc:sldMk cId="2643832821" sldId="276"/>
        </pc:sldMkLst>
        <pc:spChg chg="add mod">
          <ac:chgData name="müjdat güngör" userId="509983f38f34a117" providerId="LiveId" clId="{FE8B31A2-DD18-466D-9A56-8932F9BA7FA7}" dt="2025-03-23T20:38:56.066" v="1597" actId="20577"/>
          <ac:spMkLst>
            <pc:docMk/>
            <pc:sldMk cId="2643832821" sldId="276"/>
            <ac:spMk id="3" creationId="{28A24E1D-5E11-F236-CCCD-26E5CFF1B08A}"/>
          </ac:spMkLst>
        </pc:spChg>
      </pc:sldChg>
      <pc:sldChg chg="addSp modSp new del mod">
        <pc:chgData name="müjdat güngör" userId="509983f38f34a117" providerId="LiveId" clId="{FE8B31A2-DD18-466D-9A56-8932F9BA7FA7}" dt="2025-03-23T20:39:22.286" v="1603" actId="2696"/>
        <pc:sldMkLst>
          <pc:docMk/>
          <pc:sldMk cId="1083047233" sldId="277"/>
        </pc:sldMkLst>
        <pc:spChg chg="add mod">
          <ac:chgData name="müjdat güngör" userId="509983f38f34a117" providerId="LiveId" clId="{FE8B31A2-DD18-466D-9A56-8932F9BA7FA7}" dt="2025-03-23T20:38:52.454" v="1596" actId="20577"/>
          <ac:spMkLst>
            <pc:docMk/>
            <pc:sldMk cId="1083047233" sldId="277"/>
            <ac:spMk id="3" creationId="{2424A1EA-92A0-E549-1E11-7EEDA047D8E5}"/>
          </ac:spMkLst>
        </pc:spChg>
      </pc:sldChg>
      <pc:sldChg chg="addSp modSp new del mod">
        <pc:chgData name="müjdat güngör" userId="509983f38f34a117" providerId="LiveId" clId="{FE8B31A2-DD18-466D-9A56-8932F9BA7FA7}" dt="2025-03-23T20:39:24.142" v="1604" actId="2696"/>
        <pc:sldMkLst>
          <pc:docMk/>
          <pc:sldMk cId="63358932" sldId="278"/>
        </pc:sldMkLst>
        <pc:spChg chg="add mod">
          <ac:chgData name="müjdat güngör" userId="509983f38f34a117" providerId="LiveId" clId="{FE8B31A2-DD18-466D-9A56-8932F9BA7FA7}" dt="2025-03-23T20:38:49.089" v="1595" actId="20577"/>
          <ac:spMkLst>
            <pc:docMk/>
            <pc:sldMk cId="63358932" sldId="278"/>
            <ac:spMk id="3" creationId="{7CB76B2A-C722-D6E5-0E42-DB882AE4C6F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7CAAF9-F88D-40C7-AF72-F72E0024E537}" type="datetimeFigureOut">
              <a:rPr lang="tr-TR" smtClean="0"/>
              <a:t>23.03.2025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EFB617-E6F3-40AC-B31E-EC4A065637F5}" type="slidenum">
              <a:rPr lang="tr-TR" smtClean="0"/>
              <a:t>‹#›</a:t>
            </a:fld>
            <a:endParaRPr lang="tr-TR"/>
          </a:p>
        </p:txBody>
      </p:sp>
    </p:spTree>
    <p:extLst>
      <p:ext uri="{BB962C8B-B14F-4D97-AF65-F5344CB8AC3E}">
        <p14:creationId xmlns:p14="http://schemas.microsoft.com/office/powerpoint/2010/main" val="1603588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4EFB617-E6F3-40AC-B31E-EC4A065637F5}" type="slidenum">
              <a:rPr lang="tr-TR" smtClean="0"/>
              <a:t>9</a:t>
            </a:fld>
            <a:endParaRPr lang="tr-TR"/>
          </a:p>
        </p:txBody>
      </p:sp>
    </p:spTree>
    <p:extLst>
      <p:ext uri="{BB962C8B-B14F-4D97-AF65-F5344CB8AC3E}">
        <p14:creationId xmlns:p14="http://schemas.microsoft.com/office/powerpoint/2010/main" val="629646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23.03.2025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23.03.2025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71600" y="493776"/>
            <a:ext cx="7770114" cy="923330"/>
          </a:xfrm>
          <a:prstGeom prst="rect">
            <a:avLst/>
          </a:prstGeom>
          <a:noFill/>
        </p:spPr>
        <p:txBody>
          <a:bodyPr wrap="square">
            <a:spAutoFit/>
          </a:bodyPr>
          <a:lstStyle/>
          <a:p>
            <a:endParaRPr lang="tr-TR" dirty="0"/>
          </a:p>
          <a:p>
            <a:br>
              <a:rPr lang="tr-TR" dirty="0"/>
            </a:br>
            <a:endParaRPr lang="tr-TR" dirty="0"/>
          </a:p>
        </p:txBody>
      </p:sp>
      <p:sp>
        <p:nvSpPr>
          <p:cNvPr id="9" name="Metin kutusu 8">
            <a:extLst>
              <a:ext uri="{FF2B5EF4-FFF2-40B4-BE49-F238E27FC236}">
                <a16:creationId xmlns:a16="http://schemas.microsoft.com/office/drawing/2014/main" id="{A1B8B465-9A6A-6044-0F83-10C2C2F999F5}"/>
              </a:ext>
            </a:extLst>
          </p:cNvPr>
          <p:cNvSpPr txBox="1"/>
          <p:nvPr/>
        </p:nvSpPr>
        <p:spPr>
          <a:xfrm>
            <a:off x="576072" y="256032"/>
            <a:ext cx="10049256" cy="6186309"/>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Örnek 1</a:t>
            </a:r>
          </a:p>
          <a:p>
            <a:endParaRPr lang="tr-TR" sz="1800" b="1" i="0" dirty="0">
              <a:solidFill>
                <a:srgbClr val="000000"/>
              </a:solidFill>
              <a:effectLst/>
              <a:latin typeface="Times New Roman" panose="02020603050405020304" pitchFamily="18" charset="0"/>
            </a:endParaRPr>
          </a:p>
          <a:p>
            <a:r>
              <a:rPr lang="tr-TR" sz="1800" b="1" i="0" dirty="0" err="1">
                <a:solidFill>
                  <a:srgbClr val="000000"/>
                </a:solidFill>
                <a:effectLst/>
                <a:latin typeface="Times New Roman" panose="02020603050405020304" pitchFamily="18" charset="0"/>
              </a:rPr>
              <a:t>KpErNAqCNrq</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ifadesinin p:1, q:1, r:0 doğruluk değerleri için alacağı sonuç şu şekilde belirlenir:</a:t>
            </a:r>
          </a:p>
          <a:p>
            <a:r>
              <a:rPr lang="tr-TR" sz="1800" b="0" i="0" dirty="0">
                <a:solidFill>
                  <a:srgbClr val="000000"/>
                </a:solidFill>
                <a:effectLst/>
                <a:latin typeface="Times New Roman" panose="02020603050405020304" pitchFamily="18" charset="0"/>
              </a:rPr>
              <a:t>Verilen ifadede p, q ve r’nin doğruluk değerleri yerine konur,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 K1E0NA1CN01</a:t>
            </a:r>
          </a:p>
          <a:p>
            <a:r>
              <a:rPr lang="tr-TR" sz="1800" b="0" i="0" dirty="0">
                <a:solidFill>
                  <a:srgbClr val="000000"/>
                </a:solidFill>
                <a:effectLst/>
                <a:latin typeface="Times New Roman" panose="02020603050405020304" pitchFamily="18" charset="0"/>
              </a:rPr>
              <a:t>Burada da işleme sağ taraftan başlanır,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 K1E0NA1CN01</a:t>
            </a:r>
          </a:p>
          <a:p>
            <a:r>
              <a:rPr lang="tr-TR" sz="1800" b="0" i="0" dirty="0">
                <a:solidFill>
                  <a:srgbClr val="000000"/>
                </a:solidFill>
                <a:effectLst/>
                <a:latin typeface="Times New Roman" panose="02020603050405020304" pitchFamily="18" charset="0"/>
              </a:rPr>
              <a:t>Bu işlemde, (N0) ifadesi (1) değerini alacaktır. Yani</a:t>
            </a:r>
            <a:r>
              <a:rPr lang="tr-TR" dirty="0"/>
              <a:t> </a:t>
            </a:r>
          </a:p>
          <a:p>
            <a:endParaRPr lang="tr-TR" dirty="0"/>
          </a:p>
          <a:p>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K1E0NA1C11</a:t>
            </a:r>
            <a:r>
              <a:rPr lang="tr-TR" dirty="0"/>
              <a:t> </a:t>
            </a:r>
            <a:br>
              <a:rPr lang="tr-TR" dirty="0"/>
            </a:br>
            <a:r>
              <a:rPr lang="tr-TR" sz="1800" b="0" i="0" dirty="0">
                <a:solidFill>
                  <a:srgbClr val="000000"/>
                </a:solidFill>
                <a:effectLst/>
                <a:latin typeface="Times New Roman" panose="02020603050405020304" pitchFamily="18" charset="0"/>
              </a:rPr>
              <a:t>sonucuna ulaşılacaktır. Bundan sonra adım adım adım önerme eklemlerinin değerleri bulunur: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K1E0NA1C11 </a:t>
            </a:r>
            <a:r>
              <a:rPr lang="tr-TR" sz="1800" b="0" i="0" dirty="0">
                <a:solidFill>
                  <a:srgbClr val="000000"/>
                </a:solidFill>
                <a:effectLst/>
                <a:latin typeface="Times New Roman" panose="02020603050405020304" pitchFamily="18" charset="0"/>
              </a:rPr>
              <a:t>C11 = 1 olduğuna göre</a:t>
            </a:r>
          </a:p>
          <a:p>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K1E0NA11</a:t>
            </a:r>
          </a:p>
          <a:p>
            <a:r>
              <a:rPr lang="tr-TR" sz="1800" b="0" i="0" dirty="0">
                <a:solidFill>
                  <a:srgbClr val="000000"/>
                </a:solidFill>
                <a:effectLst/>
                <a:latin typeface="Times New Roman" panose="02020603050405020304" pitchFamily="18" charset="0"/>
              </a:rPr>
              <a:t>elde edilir.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K1E0NA11 </a:t>
            </a:r>
            <a:r>
              <a:rPr lang="tr-TR" sz="1800" b="0" i="0" dirty="0">
                <a:solidFill>
                  <a:srgbClr val="000000"/>
                </a:solidFill>
                <a:effectLst/>
                <a:latin typeface="Times New Roman" panose="02020603050405020304" pitchFamily="18" charset="0"/>
              </a:rPr>
              <a:t>A11 = 1 olduğuna göre</a:t>
            </a:r>
            <a:r>
              <a:rPr lang="tr-TR" dirty="0"/>
              <a:t> </a:t>
            </a:r>
            <a:br>
              <a:rPr lang="tr-TR" dirty="0"/>
            </a:br>
            <a:br>
              <a:rPr lang="tr-TR" dirty="0"/>
            </a:br>
            <a:endParaRPr lang="tr-TR" dirty="0"/>
          </a:p>
        </p:txBody>
      </p:sp>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B3779774-862B-0A1E-034B-F9C991C686DD}"/>
              </a:ext>
            </a:extLst>
          </p:cNvPr>
          <p:cNvSpPr txBox="1"/>
          <p:nvPr/>
        </p:nvSpPr>
        <p:spPr>
          <a:xfrm>
            <a:off x="804672" y="320040"/>
            <a:ext cx="10817352" cy="7571303"/>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K1E0N1 </a:t>
            </a:r>
            <a:r>
              <a:rPr lang="tr-TR" sz="1800" b="0" i="0" dirty="0">
                <a:solidFill>
                  <a:srgbClr val="000000"/>
                </a:solidFill>
                <a:effectLst/>
                <a:latin typeface="Times New Roman" panose="02020603050405020304" pitchFamily="18" charset="0"/>
              </a:rPr>
              <a:t>N1 = 0 olduğuna göre</a:t>
            </a:r>
          </a:p>
          <a:p>
            <a:r>
              <a:rPr lang="tr-TR" sz="1800" b="0" i="0" dirty="0">
                <a:solidFill>
                  <a:srgbClr val="000000"/>
                </a:solidFill>
                <a:effectLst/>
                <a:latin typeface="Times New Roman" panose="02020603050405020304" pitchFamily="18" charset="0"/>
              </a:rPr>
              <a:t>ifade şu hale gelecektir:</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 K1E00</a:t>
            </a:r>
          </a:p>
          <a:p>
            <a:r>
              <a:rPr lang="tr-TR" sz="1800" b="0" i="0" dirty="0">
                <a:solidFill>
                  <a:srgbClr val="000000"/>
                </a:solidFill>
                <a:effectLst/>
                <a:latin typeface="Times New Roman" panose="02020603050405020304" pitchFamily="18" charset="0"/>
              </a:rPr>
              <a:t>Burada E00 = 1 olduğu için, geriye kalan</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 K11 = 1</a:t>
            </a:r>
            <a:r>
              <a:rPr lang="tr-TR" dirty="0"/>
              <a:t> </a:t>
            </a:r>
          </a:p>
          <a:p>
            <a:r>
              <a:rPr lang="tr-TR" sz="1800" b="0" i="0" dirty="0">
                <a:solidFill>
                  <a:srgbClr val="000000"/>
                </a:solidFill>
                <a:effectLst/>
                <a:latin typeface="Times New Roman" panose="02020603050405020304" pitchFamily="18" charset="0"/>
              </a:rPr>
              <a:t>olacaktır. Bu ifadenin sonucunun </a:t>
            </a:r>
            <a:r>
              <a:rPr lang="tr-TR" sz="1800" b="1" i="0" dirty="0">
                <a:solidFill>
                  <a:srgbClr val="000000"/>
                </a:solidFill>
                <a:effectLst/>
                <a:latin typeface="Times New Roman" panose="02020603050405020304" pitchFamily="18" charset="0"/>
              </a:rPr>
              <a:t>(1) </a:t>
            </a:r>
            <a:r>
              <a:rPr lang="tr-TR" sz="1800" b="0" i="0" dirty="0">
                <a:solidFill>
                  <a:srgbClr val="000000"/>
                </a:solidFill>
                <a:effectLst/>
                <a:latin typeface="Times New Roman" panose="02020603050405020304" pitchFamily="18" charset="0"/>
              </a:rPr>
              <a:t>çıkması, onun en az bir satırda “doğru” değeri aldığı öyleyse “tutarlı” olduğu anlamına gelmektedir.</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Örnek 2</a:t>
            </a:r>
          </a:p>
          <a:p>
            <a:endParaRPr lang="tr-TR" sz="1800" b="1" i="0" dirty="0">
              <a:solidFill>
                <a:srgbClr val="000000"/>
              </a:solidFill>
              <a:effectLst/>
              <a:latin typeface="Times New Roman" panose="02020603050405020304" pitchFamily="18" charset="0"/>
            </a:endParaRPr>
          </a:p>
          <a:p>
            <a:r>
              <a:rPr lang="tr-TR" sz="1800" b="1" i="0" dirty="0" err="1">
                <a:solidFill>
                  <a:srgbClr val="000000"/>
                </a:solidFill>
                <a:effectLst/>
                <a:latin typeface="Times New Roman" panose="02020603050405020304" pitchFamily="18" charset="0"/>
              </a:rPr>
              <a:t>KCENpArqNCprq</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ifadesinin p:0, q:0, r:1 doğruluk değerleri için alacağı sonuç şu şekilde belirlenir:</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 KCEN0A10NC010</a:t>
            </a:r>
          </a:p>
          <a:p>
            <a:r>
              <a:rPr lang="tr-TR" sz="1800" b="1" i="0" dirty="0">
                <a:solidFill>
                  <a:srgbClr val="000000"/>
                </a:solidFill>
                <a:effectLst/>
                <a:latin typeface="Times New Roman" panose="02020603050405020304" pitchFamily="18" charset="0"/>
              </a:rPr>
              <a:t>= KCEN0A10NC010 </a:t>
            </a:r>
            <a:r>
              <a:rPr lang="tr-TR" sz="1800" b="0" i="0" dirty="0">
                <a:solidFill>
                  <a:srgbClr val="000000"/>
                </a:solidFill>
                <a:effectLst/>
                <a:latin typeface="Times New Roman" panose="02020603050405020304" pitchFamily="18" charset="0"/>
              </a:rPr>
              <a:t>N0 = 1, A10 = 1 ve C01 = 1 olduğuna göre</a:t>
            </a:r>
          </a:p>
          <a:p>
            <a:r>
              <a:rPr lang="tr-TR" sz="1800" b="1" i="0" dirty="0">
                <a:solidFill>
                  <a:srgbClr val="000000"/>
                </a:solidFill>
                <a:effectLst/>
                <a:latin typeface="Times New Roman" panose="02020603050405020304" pitchFamily="18" charset="0"/>
              </a:rPr>
              <a:t>= KCE11N10 </a:t>
            </a:r>
            <a:r>
              <a:rPr lang="tr-TR" sz="1800" b="0" i="0" dirty="0">
                <a:solidFill>
                  <a:srgbClr val="000000"/>
                </a:solidFill>
                <a:effectLst/>
                <a:latin typeface="Times New Roman" panose="02020603050405020304" pitchFamily="18" charset="0"/>
              </a:rPr>
              <a:t>E11 = 1 ve N1 = 0 olduğuna göre</a:t>
            </a:r>
            <a:r>
              <a:rPr lang="tr-TR" dirty="0"/>
              <a:t> </a:t>
            </a:r>
          </a:p>
          <a:p>
            <a:r>
              <a:rPr lang="tr-TR" sz="1800" b="1" i="0" dirty="0">
                <a:solidFill>
                  <a:srgbClr val="000000"/>
                </a:solidFill>
                <a:effectLst/>
                <a:latin typeface="Times New Roman" panose="02020603050405020304" pitchFamily="18" charset="0"/>
              </a:rPr>
              <a:t>= KC100</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elde edilir. Bu ifadede C10 = 0 olduğu için</a:t>
            </a:r>
          </a:p>
          <a:p>
            <a:r>
              <a:rPr lang="tr-TR" sz="1800" b="1" i="0" dirty="0">
                <a:solidFill>
                  <a:srgbClr val="000000"/>
                </a:solidFill>
                <a:effectLst/>
                <a:latin typeface="Times New Roman" panose="02020603050405020304" pitchFamily="18" charset="0"/>
              </a:rPr>
              <a:t>= K00</a:t>
            </a:r>
            <a:r>
              <a:rPr lang="tr-TR" dirty="0"/>
              <a:t> </a:t>
            </a:r>
            <a:br>
              <a:rPr lang="tr-TR" dirty="0"/>
            </a:br>
            <a:br>
              <a:rPr lang="tr-TR" dirty="0"/>
            </a:br>
            <a:br>
              <a:rPr lang="tr-TR" dirty="0"/>
            </a:br>
            <a:br>
              <a:rPr lang="tr-TR" dirty="0"/>
            </a:br>
            <a:r>
              <a:rPr lang="tr-TR" dirty="0"/>
              <a:t> </a:t>
            </a:r>
            <a:br>
              <a:rPr lang="tr-TR" dirty="0"/>
            </a:br>
            <a:endParaRPr lang="tr-TR" dirty="0"/>
          </a:p>
        </p:txBody>
      </p:sp>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96696" y="466345"/>
            <a:ext cx="9555480" cy="5632311"/>
          </a:xfrm>
          <a:prstGeom prst="rect">
            <a:avLst/>
          </a:prstGeom>
          <a:noFill/>
        </p:spPr>
        <p:txBody>
          <a:bodyPr wrap="square">
            <a:spAutoFit/>
          </a:bodyPr>
          <a:lstStyle/>
          <a:p>
            <a:br>
              <a:rPr lang="tr-TR" dirty="0"/>
            </a:br>
            <a:r>
              <a:rPr lang="tr-TR" sz="1800" b="0" i="0" dirty="0">
                <a:solidFill>
                  <a:srgbClr val="000000"/>
                </a:solidFill>
                <a:effectLst/>
                <a:latin typeface="Times New Roman" panose="02020603050405020304" pitchFamily="18" charset="0"/>
              </a:rPr>
              <a:t>bulunur. Sonuç olarak </a:t>
            </a:r>
            <a:r>
              <a:rPr lang="tr-TR" sz="1800" b="1" i="0" dirty="0">
                <a:solidFill>
                  <a:srgbClr val="000000"/>
                </a:solidFill>
                <a:effectLst/>
                <a:latin typeface="Times New Roman" panose="02020603050405020304" pitchFamily="18" charset="0"/>
              </a:rPr>
              <a:t>K00 = 0</a:t>
            </a:r>
          </a:p>
          <a:p>
            <a:r>
              <a:rPr lang="tr-TR" sz="1800" b="0" i="0" dirty="0">
                <a:solidFill>
                  <a:srgbClr val="000000"/>
                </a:solidFill>
                <a:effectLst/>
                <a:latin typeface="Times New Roman" panose="02020603050405020304" pitchFamily="18" charset="0"/>
              </a:rPr>
              <a:t>olacaktır. Bu ifadenin sonucunun </a:t>
            </a:r>
            <a:r>
              <a:rPr lang="tr-TR" sz="1800" b="1" i="0" dirty="0">
                <a:solidFill>
                  <a:srgbClr val="000000"/>
                </a:solidFill>
                <a:effectLst/>
                <a:latin typeface="Times New Roman" panose="02020603050405020304" pitchFamily="18" charset="0"/>
              </a:rPr>
              <a:t>(0) </a:t>
            </a:r>
            <a:r>
              <a:rPr lang="tr-TR" sz="1800" b="0" i="0" dirty="0">
                <a:solidFill>
                  <a:srgbClr val="000000"/>
                </a:solidFill>
                <a:effectLst/>
                <a:latin typeface="Times New Roman" panose="02020603050405020304" pitchFamily="18" charset="0"/>
              </a:rPr>
              <a:t>çıkması onun en az bir satırda “yanlış” değeri aldığı yani geçersiz olduğu anlamına gelmektedir.</a:t>
            </a:r>
            <a:r>
              <a:rPr lang="tr-TR" dirty="0"/>
              <a:t> </a:t>
            </a:r>
          </a:p>
          <a:p>
            <a:endParaRPr lang="tr-TR" dirty="0"/>
          </a:p>
          <a:p>
            <a:pPr algn="just"/>
            <a:r>
              <a:rPr lang="tr-TR" sz="1800" b="0" i="0" dirty="0">
                <a:solidFill>
                  <a:srgbClr val="000000"/>
                </a:solidFill>
                <a:effectLst/>
                <a:latin typeface="Times New Roman" panose="02020603050405020304" pitchFamily="18" charset="0"/>
              </a:rPr>
              <a:t>Anlaşılacağı üzere örneklerde verdiğimiz değerler doğruluk tablosundaki sekiz satırdan birisine tekabül etmektedir ve elde edilen doğruluk değeri de o satırın doğruluk değeri olmaktadır. Tam bir denetleme için bir doğruluk tablosunda yer alan sekiz satırın da ayrı ayrı değerlendirilmesi gerekmektedir. Burada en az bir satırda “doğru” değerini aldığını gösterdiğimiz </a:t>
            </a:r>
            <a:r>
              <a:rPr lang="tr-TR" sz="1800" b="1" i="0" dirty="0">
                <a:solidFill>
                  <a:srgbClr val="000000"/>
                </a:solidFill>
                <a:effectLst/>
                <a:latin typeface="Times New Roman" panose="02020603050405020304" pitchFamily="18" charset="0"/>
              </a:rPr>
              <a:t>örnek 1</a:t>
            </a:r>
            <a:r>
              <a:rPr lang="tr-TR" sz="1800" b="0" i="0" dirty="0">
                <a:solidFill>
                  <a:srgbClr val="000000"/>
                </a:solidFill>
                <a:effectLst/>
                <a:latin typeface="Times New Roman" panose="02020603050405020304" pitchFamily="18" charset="0"/>
              </a:rPr>
              <a:t>’in, böylece </a:t>
            </a:r>
            <a:r>
              <a:rPr lang="tr-TR" sz="1800" b="1" i="0" dirty="0">
                <a:solidFill>
                  <a:srgbClr val="000000"/>
                </a:solidFill>
                <a:effectLst/>
                <a:latin typeface="Times New Roman" panose="02020603050405020304" pitchFamily="18" charset="0"/>
              </a:rPr>
              <a:t>“tutarlı” </a:t>
            </a:r>
            <a:r>
              <a:rPr lang="tr-TR" sz="1800" b="0" i="0" dirty="0">
                <a:solidFill>
                  <a:srgbClr val="000000"/>
                </a:solidFill>
                <a:effectLst/>
                <a:latin typeface="Times New Roman" panose="02020603050405020304" pitchFamily="18" charset="0"/>
              </a:rPr>
              <a:t>olduğu da gösterilmiştir. Ancak </a:t>
            </a:r>
            <a:r>
              <a:rPr lang="tr-TR" sz="1800" b="1" i="0" dirty="0">
                <a:solidFill>
                  <a:srgbClr val="000000"/>
                </a:solidFill>
                <a:effectLst/>
                <a:latin typeface="Times New Roman" panose="02020603050405020304" pitchFamily="18" charset="0"/>
              </a:rPr>
              <a:t>“geçerli” </a:t>
            </a:r>
            <a:r>
              <a:rPr lang="tr-TR" sz="1800" b="0" i="0" dirty="0">
                <a:solidFill>
                  <a:srgbClr val="000000"/>
                </a:solidFill>
                <a:effectLst/>
                <a:latin typeface="Times New Roman" panose="02020603050405020304" pitchFamily="18" charset="0"/>
              </a:rPr>
              <a:t>olup olmadığının anlaşılması ancak geri kalan yedi satırın da değerlendirilmesi sonucunda anlaşılabilir. </a:t>
            </a:r>
            <a:r>
              <a:rPr lang="tr-TR" sz="1800" b="1" i="0" dirty="0">
                <a:solidFill>
                  <a:srgbClr val="000000"/>
                </a:solidFill>
                <a:effectLst/>
                <a:latin typeface="Times New Roman" panose="02020603050405020304" pitchFamily="18" charset="0"/>
              </a:rPr>
              <a:t>Örnek 2 </a:t>
            </a:r>
            <a:r>
              <a:rPr lang="tr-TR" sz="1800" b="0" i="0" dirty="0">
                <a:solidFill>
                  <a:srgbClr val="000000"/>
                </a:solidFill>
                <a:effectLst/>
                <a:latin typeface="Times New Roman" panose="02020603050405020304" pitchFamily="18" charset="0"/>
              </a:rPr>
              <a:t>ise en az bir satırda “yanlış” değeri aldığından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geçersiz”</a:t>
            </a:r>
            <a:r>
              <a:rPr lang="tr-TR" sz="1800" b="0" i="0" dirty="0" err="1">
                <a:solidFill>
                  <a:srgbClr val="000000"/>
                </a:solidFill>
                <a:effectLst/>
                <a:latin typeface="Times New Roman" panose="02020603050405020304" pitchFamily="18" charset="0"/>
              </a:rPr>
              <a:t>dir</a:t>
            </a:r>
            <a:r>
              <a:rPr lang="tr-TR" sz="1800" b="0" i="0" dirty="0">
                <a:solidFill>
                  <a:srgbClr val="000000"/>
                </a:solidFill>
                <a:effectLst/>
                <a:latin typeface="Times New Roman" panose="02020603050405020304" pitchFamily="18" charset="0"/>
              </a:rPr>
              <a:t>. Bu ifadenin tutarlı olduğunun anlaşılabilmesi için yine geri kalan yedi satırın bir “doğru” değerinin tespitine kadar tüketilmesi gerekmektedir. Şayet bu örnek bütün satırlar tüketildiği halde hiçbir durumda “</a:t>
            </a:r>
            <a:r>
              <a:rPr lang="tr-TR" sz="1800" b="0" i="0" dirty="0" err="1">
                <a:solidFill>
                  <a:srgbClr val="000000"/>
                </a:solidFill>
                <a:effectLst/>
                <a:latin typeface="Times New Roman" panose="02020603050405020304" pitchFamily="18" charset="0"/>
              </a:rPr>
              <a:t>doğru”değeri</a:t>
            </a:r>
            <a:r>
              <a:rPr lang="tr-TR" sz="1800" b="0" i="0" dirty="0">
                <a:solidFill>
                  <a:srgbClr val="000000"/>
                </a:solidFill>
                <a:effectLst/>
                <a:latin typeface="Times New Roman" panose="02020603050405020304" pitchFamily="18" charset="0"/>
              </a:rPr>
              <a:t> almamışsa doğal olarak </a:t>
            </a:r>
            <a:r>
              <a:rPr lang="tr-TR" sz="1800" b="1" i="0" dirty="0">
                <a:solidFill>
                  <a:srgbClr val="000000"/>
                </a:solidFill>
                <a:effectLst/>
                <a:latin typeface="Times New Roman" panose="02020603050405020304" pitchFamily="18" charset="0"/>
              </a:rPr>
              <a:t>hem geçersiz hem de</a:t>
            </a:r>
          </a:p>
          <a:p>
            <a:r>
              <a:rPr lang="tr-TR" sz="1800" b="1" i="0" dirty="0">
                <a:solidFill>
                  <a:srgbClr val="000000"/>
                </a:solidFill>
                <a:effectLst/>
                <a:latin typeface="Times New Roman" panose="02020603050405020304" pitchFamily="18" charset="0"/>
              </a:rPr>
              <a:t> tutarsız </a:t>
            </a:r>
            <a:r>
              <a:rPr lang="tr-TR" sz="1800" b="0" i="0" dirty="0">
                <a:solidFill>
                  <a:srgbClr val="000000"/>
                </a:solidFill>
                <a:effectLst/>
                <a:latin typeface="Times New Roman" panose="02020603050405020304" pitchFamily="18" charset="0"/>
              </a:rPr>
              <a:t>olacaktır.</a:t>
            </a:r>
            <a:r>
              <a:rPr lang="tr-TR" dirty="0"/>
              <a:t> </a:t>
            </a:r>
            <a:br>
              <a:rPr lang="tr-TR" dirty="0"/>
            </a:br>
            <a:br>
              <a:rPr lang="tr-TR" dirty="0"/>
            </a:br>
            <a:br>
              <a:rPr lang="tr-TR" dirty="0"/>
            </a:br>
            <a:endParaRPr lang="tr-TR" sz="1800" b="0" i="0" dirty="0">
              <a:solidFill>
                <a:srgbClr val="000000"/>
              </a:solidFill>
              <a:effectLst/>
              <a:latin typeface="Times New Roman" panose="02020603050405020304" pitchFamily="18" charset="0"/>
            </a:endParaRPr>
          </a:p>
          <a:p>
            <a:pPr algn="just"/>
            <a:br>
              <a:rPr lang="tr-TR" dirty="0"/>
            </a:br>
            <a:endParaRPr lang="tr-TR" dirty="0"/>
          </a:p>
        </p:txBody>
      </p:sp>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a:extLst>
              <a:ext uri="{FF2B5EF4-FFF2-40B4-BE49-F238E27FC236}">
                <a16:creationId xmlns:a16="http://schemas.microsoft.com/office/drawing/2014/main" id="{FE2E4ED1-32BA-BDD1-4429-A33DB2121247}"/>
              </a:ext>
            </a:extLst>
          </p:cNvPr>
          <p:cNvSpPr txBox="1"/>
          <p:nvPr/>
        </p:nvSpPr>
        <p:spPr>
          <a:xfrm>
            <a:off x="740664" y="5650993"/>
            <a:ext cx="8833104" cy="923330"/>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br>
              <a:rPr lang="tr-TR" dirty="0"/>
            </a:br>
            <a:endParaRPr lang="tr-TR" dirty="0"/>
          </a:p>
        </p:txBody>
      </p:sp>
      <p:sp>
        <p:nvSpPr>
          <p:cNvPr id="4" name="Metin kutusu 3">
            <a:extLst>
              <a:ext uri="{FF2B5EF4-FFF2-40B4-BE49-F238E27FC236}">
                <a16:creationId xmlns:a16="http://schemas.microsoft.com/office/drawing/2014/main" id="{92D58D8C-C0E5-EEF2-9CE5-0DEBB8216FF7}"/>
              </a:ext>
            </a:extLst>
          </p:cNvPr>
          <p:cNvSpPr txBox="1"/>
          <p:nvPr/>
        </p:nvSpPr>
        <p:spPr>
          <a:xfrm>
            <a:off x="740664" y="356616"/>
            <a:ext cx="10588752" cy="6463308"/>
          </a:xfrm>
          <a:prstGeom prst="rect">
            <a:avLst/>
          </a:prstGeom>
          <a:noFill/>
        </p:spPr>
        <p:txBody>
          <a:bodyPr wrap="square">
            <a:spAutoFit/>
          </a:bodyPr>
          <a:lstStyle/>
          <a:p>
            <a:pPr algn="ctr"/>
            <a:r>
              <a:rPr lang="tr-TR" sz="1800" b="1" i="0" dirty="0">
                <a:solidFill>
                  <a:srgbClr val="000000"/>
                </a:solidFill>
                <a:effectLst/>
                <a:latin typeface="Times New Roman" panose="02020603050405020304" pitchFamily="18" charset="0"/>
              </a:rPr>
              <a:t>Bölüm Soruları</a:t>
            </a:r>
          </a:p>
          <a:p>
            <a:endParaRPr lang="tr-TR" sz="1800" b="1" i="0" dirty="0">
              <a:solidFill>
                <a:srgbClr val="000000"/>
              </a:solidFill>
              <a:effectLst/>
              <a:latin typeface="Times New Roman" panose="02020603050405020304" pitchFamily="18" charset="0"/>
            </a:endParaRPr>
          </a:p>
          <a:p>
            <a:pPr marL="342900" indent="-342900">
              <a:buAutoNum type="arabicPeriod"/>
            </a:pPr>
            <a:r>
              <a:rPr lang="tr-TR" sz="1800" b="0" i="0" dirty="0">
                <a:solidFill>
                  <a:srgbClr val="000000"/>
                </a:solidFill>
                <a:effectLst/>
                <a:latin typeface="Times New Roman" panose="02020603050405020304" pitchFamily="18" charset="0"/>
              </a:rPr>
              <a:t>Jan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ve Alfred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isimli iki Polonyalı mantıkçının geliştirdiği notasyon (yazım tarzı), mantık işlemlerini hangi açıdan kolaylaştırmaktadır?</a:t>
            </a:r>
          </a:p>
          <a:p>
            <a:pPr marL="342900" indent="-342900">
              <a:buAutoNum type="arabicPeriod"/>
            </a:pP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Parantez kullanmadan ifade edebilme olanağı vermektedir.</a:t>
            </a:r>
          </a:p>
          <a:p>
            <a:r>
              <a:rPr lang="tr-TR" sz="1800" b="0" i="0" dirty="0">
                <a:solidFill>
                  <a:srgbClr val="000000"/>
                </a:solidFill>
                <a:effectLst/>
                <a:latin typeface="Times New Roman" panose="02020603050405020304" pitchFamily="18" charset="0"/>
              </a:rPr>
              <a:t>b. Geçerlik denetlemesi yapabilme olanağı vermektedir.</a:t>
            </a:r>
          </a:p>
          <a:p>
            <a:r>
              <a:rPr lang="tr-TR" sz="1800" b="0" i="0" dirty="0">
                <a:solidFill>
                  <a:srgbClr val="000000"/>
                </a:solidFill>
                <a:effectLst/>
                <a:latin typeface="Times New Roman" panose="02020603050405020304" pitchFamily="18" charset="0"/>
              </a:rPr>
              <a:t>c. Tutarlılık denetlemesi yapabilme olanağı vermektedir.</a:t>
            </a:r>
          </a:p>
          <a:p>
            <a:r>
              <a:rPr lang="tr-TR" sz="1800" b="0" i="0" dirty="0">
                <a:solidFill>
                  <a:srgbClr val="000000"/>
                </a:solidFill>
                <a:effectLst/>
                <a:latin typeface="Times New Roman" panose="02020603050405020304" pitchFamily="18" charset="0"/>
              </a:rPr>
              <a:t>d. Eşdeğerlik denetlemesi yapabilme olanağı vermektedir.</a:t>
            </a:r>
          </a:p>
          <a:p>
            <a:r>
              <a:rPr lang="tr-TR" sz="1800" b="0" i="0" dirty="0">
                <a:solidFill>
                  <a:srgbClr val="000000"/>
                </a:solidFill>
                <a:effectLst/>
                <a:latin typeface="Times New Roman" panose="02020603050405020304" pitchFamily="18" charset="0"/>
              </a:rPr>
              <a:t>e. İfadenin </a:t>
            </a:r>
            <a:r>
              <a:rPr lang="tr-TR" sz="1800" b="0" i="0" dirty="0" err="1">
                <a:solidFill>
                  <a:srgbClr val="000000"/>
                </a:solidFill>
                <a:effectLst/>
                <a:latin typeface="Times New Roman" panose="02020603050405020304" pitchFamily="18" charset="0"/>
              </a:rPr>
              <a:t>değilini</a:t>
            </a:r>
            <a:r>
              <a:rPr lang="tr-TR" sz="1800" b="0" i="0" dirty="0">
                <a:solidFill>
                  <a:srgbClr val="000000"/>
                </a:solidFill>
                <a:effectLst/>
                <a:latin typeface="Times New Roman" panose="02020603050405020304" pitchFamily="18" charset="0"/>
              </a:rPr>
              <a:t> denetleme olanağı vermektedir</a:t>
            </a:r>
            <a:r>
              <a:rPr lang="tr-TR" dirty="0"/>
              <a:t> </a:t>
            </a:r>
          </a:p>
          <a:p>
            <a:endParaRPr lang="tr-TR" dirty="0"/>
          </a:p>
          <a:p>
            <a:r>
              <a:rPr lang="tr-TR" sz="1800" b="0" i="0" dirty="0">
                <a:solidFill>
                  <a:srgbClr val="000000"/>
                </a:solidFill>
                <a:effectLst/>
                <a:latin typeface="Times New Roman" panose="02020603050405020304" pitchFamily="18" charset="0"/>
              </a:rPr>
              <a:t>2.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notasyonunun </a:t>
            </a:r>
            <a:r>
              <a:rPr lang="tr-TR" sz="1800" b="0" i="0" dirty="0" err="1">
                <a:solidFill>
                  <a:srgbClr val="000000"/>
                </a:solidFill>
                <a:effectLst/>
                <a:latin typeface="Times New Roman" panose="02020603050405020304" pitchFamily="18" charset="0"/>
              </a:rPr>
              <a:t>parantezsiz</a:t>
            </a:r>
            <a:r>
              <a:rPr lang="tr-TR" sz="1800" b="0" i="0" dirty="0">
                <a:solidFill>
                  <a:srgbClr val="000000"/>
                </a:solidFill>
                <a:effectLst/>
                <a:latin typeface="Times New Roman" panose="02020603050405020304" pitchFamily="18" charset="0"/>
              </a:rPr>
              <a:t> yazıma imkan sağlaması aşağıdakilerden hangisine imkan vermektedir?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Matematik işlemlerinin bilgisayar diline aktarılmasında kolaylık sağlamaktadır.</a:t>
            </a:r>
          </a:p>
          <a:p>
            <a:r>
              <a:rPr lang="tr-TR" sz="1800" b="0" i="0" dirty="0">
                <a:solidFill>
                  <a:srgbClr val="000000"/>
                </a:solidFill>
                <a:effectLst/>
                <a:latin typeface="Times New Roman" panose="02020603050405020304" pitchFamily="18" charset="0"/>
              </a:rPr>
              <a:t>b. Mantık işlemlerinin bilgisayar diline aktarılmasında kolaylık sağlamaktadır.</a:t>
            </a:r>
          </a:p>
          <a:p>
            <a:r>
              <a:rPr lang="tr-TR" sz="1800" b="0" i="0" dirty="0">
                <a:solidFill>
                  <a:srgbClr val="000000"/>
                </a:solidFill>
                <a:effectLst/>
                <a:latin typeface="Times New Roman" panose="02020603050405020304" pitchFamily="18" charset="0"/>
              </a:rPr>
              <a:t>c. Klasik mantık tartışmalarını yeniden gündeme getirmiştir.</a:t>
            </a:r>
          </a:p>
          <a:p>
            <a:r>
              <a:rPr lang="tr-TR" sz="1800" b="0" i="0" dirty="0">
                <a:solidFill>
                  <a:srgbClr val="000000"/>
                </a:solidFill>
                <a:effectLst/>
                <a:latin typeface="Times New Roman" panose="02020603050405020304" pitchFamily="18" charset="0"/>
              </a:rPr>
              <a:t>d. Kıyas denetlemesini kolaylaştırmıştır.</a:t>
            </a:r>
          </a:p>
          <a:p>
            <a:r>
              <a:rPr lang="tr-TR" sz="1800" b="0" i="0" dirty="0">
                <a:solidFill>
                  <a:srgbClr val="000000"/>
                </a:solidFill>
                <a:effectLst/>
                <a:latin typeface="Times New Roman" panose="02020603050405020304" pitchFamily="18" charset="0"/>
              </a:rPr>
              <a:t>e. Özdeşlik ilkesini göz önünde bulundurmaktadır.</a:t>
            </a:r>
            <a:r>
              <a:rPr lang="tr-TR" dirty="0"/>
              <a:t> </a:t>
            </a: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3151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87C8323E-8D5B-98A6-A3D7-8992FC612649}"/>
              </a:ext>
            </a:extLst>
          </p:cNvPr>
          <p:cNvSpPr txBox="1"/>
          <p:nvPr/>
        </p:nvSpPr>
        <p:spPr>
          <a:xfrm>
            <a:off x="685800" y="393192"/>
            <a:ext cx="9857232" cy="5078313"/>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3.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notasyonunun eklemler hangi tarafa yazılır?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Ortaya</a:t>
            </a:r>
          </a:p>
          <a:p>
            <a:r>
              <a:rPr lang="tr-TR" sz="1800" b="0" i="0" dirty="0">
                <a:solidFill>
                  <a:srgbClr val="000000"/>
                </a:solidFill>
                <a:effectLst/>
                <a:latin typeface="Times New Roman" panose="02020603050405020304" pitchFamily="18" charset="0"/>
              </a:rPr>
              <a:t>b. Sağ başa</a:t>
            </a:r>
          </a:p>
          <a:p>
            <a:r>
              <a:rPr lang="tr-TR" sz="1800" b="0" i="0" dirty="0">
                <a:solidFill>
                  <a:srgbClr val="000000"/>
                </a:solidFill>
                <a:effectLst/>
                <a:latin typeface="Times New Roman" panose="02020603050405020304" pitchFamily="18" charset="0"/>
              </a:rPr>
              <a:t>c. Sol başa</a:t>
            </a:r>
          </a:p>
          <a:p>
            <a:r>
              <a:rPr lang="tr-TR" sz="1800" b="0" i="0" dirty="0">
                <a:solidFill>
                  <a:srgbClr val="000000"/>
                </a:solidFill>
                <a:effectLst/>
                <a:latin typeface="Times New Roman" panose="02020603050405020304" pitchFamily="18" charset="0"/>
              </a:rPr>
              <a:t>d. İkinci önermeden sonra</a:t>
            </a:r>
          </a:p>
          <a:p>
            <a:r>
              <a:rPr lang="tr-TR" sz="1800" b="0" i="0" dirty="0">
                <a:solidFill>
                  <a:srgbClr val="000000"/>
                </a:solidFill>
                <a:effectLst/>
                <a:latin typeface="Times New Roman" panose="02020603050405020304" pitchFamily="18" charset="0"/>
              </a:rPr>
              <a:t>e. İlk önermeden sonra</a:t>
            </a:r>
            <a:r>
              <a:rPr lang="tr-TR" dirty="0"/>
              <a:t> </a:t>
            </a:r>
          </a:p>
          <a:p>
            <a:endParaRPr lang="tr-TR" dirty="0"/>
          </a:p>
          <a:p>
            <a:r>
              <a:rPr lang="tr-TR" sz="1800" b="0" i="0" dirty="0">
                <a:solidFill>
                  <a:srgbClr val="000000"/>
                </a:solidFill>
                <a:effectLst/>
                <a:latin typeface="Times New Roman" panose="02020603050405020304" pitchFamily="18" charset="0"/>
              </a:rPr>
              <a:t>4.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notasyonunda eklemler harf cinsinden yazılır. Aşağıda verilen eklem- harf karşılıklarından hangisi yanlıştır?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 : N</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 K</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 A</a:t>
            </a:r>
            <a:r>
              <a:rPr lang="tr-TR" dirty="0"/>
              <a:t> </a:t>
            </a:r>
            <a:br>
              <a:rPr lang="tr-TR" dirty="0"/>
            </a:br>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 K</a:t>
            </a: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 E</a:t>
            </a:r>
            <a:r>
              <a:rPr lang="tr-TR" dirty="0"/>
              <a:t> </a:t>
            </a:r>
            <a:br>
              <a:rPr lang="tr-TR" dirty="0"/>
            </a:br>
            <a:br>
              <a:rPr lang="tr-TR" dirty="0"/>
            </a:br>
            <a:endParaRPr lang="tr-TR" dirty="0"/>
          </a:p>
        </p:txBody>
      </p:sp>
    </p:spTree>
    <p:extLst>
      <p:ext uri="{BB962C8B-B14F-4D97-AF65-F5344CB8AC3E}">
        <p14:creationId xmlns:p14="http://schemas.microsoft.com/office/powerpoint/2010/main" val="533133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66E51361-9F4B-E1C1-D02C-DC8B5A5E7597}"/>
              </a:ext>
            </a:extLst>
          </p:cNvPr>
          <p:cNvSpPr txBox="1"/>
          <p:nvPr/>
        </p:nvSpPr>
        <p:spPr>
          <a:xfrm>
            <a:off x="1051560" y="493777"/>
            <a:ext cx="9262872" cy="5078313"/>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5.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notasyonunda eklemler harf cinsinden yazılır. Aşağıda verilen eklem- harf karşılıklarından hangisi yanlıştır?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 : N</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 K</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 A</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 C</a:t>
            </a: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 D</a:t>
            </a:r>
            <a:r>
              <a:rPr lang="tr-TR" dirty="0"/>
              <a:t> </a:t>
            </a:r>
          </a:p>
          <a:p>
            <a:endParaRPr lang="tr-TR" dirty="0"/>
          </a:p>
          <a:p>
            <a:r>
              <a:rPr lang="tr-TR" sz="1800" b="0" i="0" dirty="0">
                <a:solidFill>
                  <a:srgbClr val="000000"/>
                </a:solidFill>
                <a:effectLst/>
                <a:latin typeface="Times New Roman" panose="02020603050405020304" pitchFamily="18" charset="0"/>
              </a:rPr>
              <a:t>6.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ifadesi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notasyonunuyla</a:t>
            </a:r>
            <a:r>
              <a:rPr lang="tr-TR" sz="1800" b="0" i="0" dirty="0">
                <a:solidFill>
                  <a:srgbClr val="000000"/>
                </a:solidFill>
                <a:effectLst/>
                <a:latin typeface="Times New Roman" panose="02020603050405020304" pitchFamily="18" charset="0"/>
              </a:rPr>
              <a:t> yazıldığında nasıl bir yeniden yazımla karşılaşılacaktır?</a:t>
            </a:r>
          </a:p>
          <a:p>
            <a:r>
              <a:rPr lang="tr-TR" sz="1800" b="0" i="0" dirty="0">
                <a:solidFill>
                  <a:srgbClr val="000000"/>
                </a:solidFill>
                <a:effectLst/>
                <a:latin typeface="Times New Roman" panose="02020603050405020304" pitchFamily="18" charset="0"/>
              </a:rPr>
              <a:t>a. </a:t>
            </a:r>
            <a:r>
              <a:rPr lang="tr-TR" sz="1800" b="0" i="0" dirty="0" err="1">
                <a:solidFill>
                  <a:srgbClr val="000000"/>
                </a:solidFill>
                <a:effectLst/>
                <a:latin typeface="Times New Roman" panose="02020603050405020304" pitchFamily="18" charset="0"/>
              </a:rPr>
              <a:t>NEpNq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NEpq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a:t>
            </a:r>
            <a:r>
              <a:rPr lang="tr-TR" sz="1800" b="0" i="0" dirty="0" err="1">
                <a:solidFill>
                  <a:srgbClr val="000000"/>
                </a:solidFill>
                <a:effectLst/>
                <a:latin typeface="Times New Roman" panose="02020603050405020304" pitchFamily="18" charset="0"/>
              </a:rPr>
              <a:t>EpNq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a:t>
            </a:r>
            <a:r>
              <a:rPr lang="tr-TR" sz="1800" b="0" i="0" dirty="0" err="1">
                <a:solidFill>
                  <a:srgbClr val="000000"/>
                </a:solidFill>
                <a:effectLst/>
                <a:latin typeface="Times New Roman" panose="02020603050405020304" pitchFamily="18" charset="0"/>
              </a:rPr>
              <a:t>NpNq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a:t>
            </a:r>
            <a:r>
              <a:rPr lang="tr-TR" sz="1800" b="0" i="0" dirty="0" err="1">
                <a:solidFill>
                  <a:srgbClr val="000000"/>
                </a:solidFill>
                <a:effectLst/>
                <a:latin typeface="Times New Roman" panose="02020603050405020304" pitchFamily="18" charset="0"/>
              </a:rPr>
              <a:t>pNq</a:t>
            </a:r>
            <a:r>
              <a:rPr lang="tr-TR" dirty="0"/>
              <a:t> </a:t>
            </a:r>
            <a:br>
              <a:rPr lang="tr-TR" dirty="0"/>
            </a:br>
            <a:br>
              <a:rPr lang="tr-TR" dirty="0"/>
            </a:br>
            <a:endParaRPr lang="tr-TR" dirty="0"/>
          </a:p>
        </p:txBody>
      </p:sp>
    </p:spTree>
    <p:extLst>
      <p:ext uri="{BB962C8B-B14F-4D97-AF65-F5344CB8AC3E}">
        <p14:creationId xmlns:p14="http://schemas.microsoft.com/office/powerpoint/2010/main" val="3531914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C115F102-FF08-F5C1-AC22-E09C7AD67FF0}"/>
              </a:ext>
            </a:extLst>
          </p:cNvPr>
          <p:cNvSpPr txBox="1"/>
          <p:nvPr/>
        </p:nvSpPr>
        <p:spPr>
          <a:xfrm>
            <a:off x="621792" y="329185"/>
            <a:ext cx="10168128" cy="5078313"/>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7.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ifadesi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notasyonunuyla</a:t>
            </a:r>
            <a:r>
              <a:rPr lang="tr-TR" sz="1800" b="0" i="0" dirty="0">
                <a:solidFill>
                  <a:srgbClr val="000000"/>
                </a:solidFill>
                <a:effectLst/>
                <a:latin typeface="Times New Roman" panose="02020603050405020304" pitchFamily="18" charset="0"/>
              </a:rPr>
              <a:t> yazıldığında nasıl bir yeniden yazımla karşılaşılacaktır?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err="1">
                <a:solidFill>
                  <a:srgbClr val="000000"/>
                </a:solidFill>
                <a:effectLst/>
                <a:latin typeface="Times New Roman" panose="02020603050405020304" pitchFamily="18" charset="0"/>
              </a:rPr>
              <a:t>NEpNq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NEpq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a:t>
            </a:r>
            <a:r>
              <a:rPr lang="tr-TR" sz="1800" b="0" i="0" dirty="0" err="1">
                <a:solidFill>
                  <a:srgbClr val="000000"/>
                </a:solidFill>
                <a:effectLst/>
                <a:latin typeface="Times New Roman" panose="02020603050405020304" pitchFamily="18" charset="0"/>
              </a:rPr>
              <a:t>EpNq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a:t>
            </a:r>
            <a:r>
              <a:rPr lang="tr-TR" sz="1800" b="0" i="0" dirty="0" err="1">
                <a:solidFill>
                  <a:srgbClr val="000000"/>
                </a:solidFill>
                <a:effectLst/>
                <a:latin typeface="Times New Roman" panose="02020603050405020304" pitchFamily="18" charset="0"/>
              </a:rPr>
              <a:t>NpNq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a:t>
            </a:r>
            <a:r>
              <a:rPr lang="tr-TR" sz="1800" b="0" i="0" dirty="0" err="1">
                <a:solidFill>
                  <a:srgbClr val="000000"/>
                </a:solidFill>
                <a:effectLst/>
                <a:latin typeface="Times New Roman" panose="02020603050405020304" pitchFamily="18" charset="0"/>
              </a:rPr>
              <a:t>pNq</a:t>
            </a:r>
            <a:r>
              <a:rPr lang="tr-TR" dirty="0"/>
              <a:t> </a:t>
            </a:r>
          </a:p>
          <a:p>
            <a:endParaRPr lang="tr-TR" dirty="0"/>
          </a:p>
          <a:p>
            <a:r>
              <a:rPr lang="tr-TR" sz="1800" b="0" i="0" dirty="0">
                <a:solidFill>
                  <a:srgbClr val="000000"/>
                </a:solidFill>
                <a:effectLst/>
                <a:latin typeface="Times New Roman" panose="02020603050405020304" pitchFamily="18" charset="0"/>
              </a:rPr>
              <a:t>8.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 q)” ifadesi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notasyonunuyla</a:t>
            </a:r>
            <a:r>
              <a:rPr lang="tr-TR" sz="1800" b="0" i="0" dirty="0">
                <a:solidFill>
                  <a:srgbClr val="000000"/>
                </a:solidFill>
                <a:effectLst/>
                <a:latin typeface="Times New Roman" panose="02020603050405020304" pitchFamily="18" charset="0"/>
              </a:rPr>
              <a:t> yazıldığında nasıl bir yeniden yazımla karşılaşılacaktır?</a:t>
            </a:r>
          </a:p>
          <a:p>
            <a:r>
              <a:rPr lang="tr-TR" sz="1800" b="0" i="0" dirty="0">
                <a:solidFill>
                  <a:srgbClr val="000000"/>
                </a:solidFill>
                <a:effectLst/>
                <a:latin typeface="Times New Roman" panose="02020603050405020304" pitchFamily="18" charset="0"/>
              </a:rPr>
              <a:t>a. </a:t>
            </a:r>
            <a:r>
              <a:rPr lang="tr-TR" sz="1800" b="0" i="0" dirty="0" err="1">
                <a:solidFill>
                  <a:srgbClr val="000000"/>
                </a:solidFill>
                <a:effectLst/>
                <a:latin typeface="Times New Roman" panose="02020603050405020304" pitchFamily="18" charset="0"/>
              </a:rPr>
              <a:t>NEpNq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NEpq</a:t>
            </a:r>
            <a:r>
              <a:rPr lang="tr-TR" dirty="0"/>
              <a:t> </a:t>
            </a:r>
            <a:br>
              <a:rPr lang="tr-TR" dirty="0"/>
            </a:br>
            <a:r>
              <a:rPr lang="tr-TR" sz="1800" b="0" i="0" dirty="0">
                <a:solidFill>
                  <a:srgbClr val="000000"/>
                </a:solidFill>
                <a:effectLst/>
                <a:latin typeface="Times New Roman" panose="02020603050405020304" pitchFamily="18" charset="0"/>
              </a:rPr>
              <a:t>c. </a:t>
            </a:r>
            <a:r>
              <a:rPr lang="tr-TR" sz="1800" b="0" i="0" dirty="0" err="1">
                <a:solidFill>
                  <a:srgbClr val="000000"/>
                </a:solidFill>
                <a:effectLst/>
                <a:latin typeface="Times New Roman" panose="02020603050405020304" pitchFamily="18" charset="0"/>
              </a:rPr>
              <a:t>EpNq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a:t>
            </a:r>
            <a:r>
              <a:rPr lang="tr-TR" sz="1800" b="0" i="0" dirty="0" err="1">
                <a:solidFill>
                  <a:srgbClr val="000000"/>
                </a:solidFill>
                <a:effectLst/>
                <a:latin typeface="Times New Roman" panose="02020603050405020304" pitchFamily="18" charset="0"/>
              </a:rPr>
              <a:t>NENpNq</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a:t>
            </a:r>
            <a:r>
              <a:rPr lang="tr-TR" sz="1800" b="0" i="0" dirty="0" err="1">
                <a:solidFill>
                  <a:srgbClr val="000000"/>
                </a:solidFill>
                <a:effectLst/>
                <a:latin typeface="Times New Roman" panose="02020603050405020304" pitchFamily="18" charset="0"/>
              </a:rPr>
              <a:t>pNq</a:t>
            </a:r>
            <a:r>
              <a:rPr lang="tr-TR" dirty="0"/>
              <a:t> </a:t>
            </a:r>
            <a:br>
              <a:rPr lang="tr-TR" dirty="0"/>
            </a:br>
            <a:br>
              <a:rPr lang="tr-TR" dirty="0"/>
            </a:br>
            <a:endParaRPr lang="tr-TR" dirty="0"/>
          </a:p>
        </p:txBody>
      </p:sp>
    </p:spTree>
    <p:extLst>
      <p:ext uri="{BB962C8B-B14F-4D97-AF65-F5344CB8AC3E}">
        <p14:creationId xmlns:p14="http://schemas.microsoft.com/office/powerpoint/2010/main" val="3172039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4278BA66-F6F6-18E4-DC36-CA27FE8CB62E}"/>
              </a:ext>
            </a:extLst>
          </p:cNvPr>
          <p:cNvSpPr txBox="1"/>
          <p:nvPr/>
        </p:nvSpPr>
        <p:spPr>
          <a:xfrm>
            <a:off x="649224" y="356617"/>
            <a:ext cx="11045952" cy="5078313"/>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9.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a:t>
            </a:r>
            <a:r>
              <a:rPr lang="tr-TR" sz="1800" b="0" i="0">
                <a:solidFill>
                  <a:srgbClr val="000000"/>
                </a:solidFill>
                <a:effectLst/>
                <a:latin typeface="Symbol" panose="05050102010706020507" pitchFamily="18" charset="2"/>
              </a:rPr>
              <a:t> </a:t>
            </a:r>
            <a:r>
              <a:rPr lang="tr-TR" sz="1800" b="0" i="0">
                <a:solidFill>
                  <a:srgbClr val="000000"/>
                </a:solidFill>
                <a:effectLst/>
                <a:latin typeface="Times New Roman" panose="02020603050405020304" pitchFamily="18" charset="0"/>
              </a:rPr>
              <a:t>r</a:t>
            </a:r>
            <a:r>
              <a:rPr lang="tr-TR" sz="1050">
                <a:solidFill>
                  <a:srgbClr val="000000"/>
                </a:solidFill>
                <a:latin typeface="Times New Roman" panose="02020603050405020304" pitchFamily="18" charset="0"/>
              </a:rPr>
              <a:t>’</a:t>
            </a:r>
            <a:r>
              <a:rPr lang="tr-TR" sz="1800" b="0" i="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 ifadesi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notasyonunuyla</a:t>
            </a:r>
            <a:r>
              <a:rPr lang="tr-TR" dirty="0">
                <a:solidFill>
                  <a:srgbClr val="000000"/>
                </a:solidFill>
                <a:latin typeface="Times New Roman" panose="02020603050405020304" pitchFamily="18" charset="0"/>
              </a:rPr>
              <a:t> </a:t>
            </a:r>
            <a:r>
              <a:rPr lang="tr-TR" sz="1800" b="0" i="0" dirty="0">
                <a:solidFill>
                  <a:srgbClr val="000000"/>
                </a:solidFill>
                <a:effectLst/>
                <a:latin typeface="Times New Roman" panose="02020603050405020304" pitchFamily="18" charset="0"/>
              </a:rPr>
              <a:t>yazıldığında nasıl bir yeniden yazımla karşılaşılacaktır?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err="1">
                <a:solidFill>
                  <a:srgbClr val="000000"/>
                </a:solidFill>
                <a:effectLst/>
                <a:latin typeface="Times New Roman" panose="02020603050405020304" pitchFamily="18" charset="0"/>
              </a:rPr>
              <a:t>CKpqNrNEpr</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KpqNrNEpr</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a:t>
            </a:r>
            <a:r>
              <a:rPr lang="tr-TR" sz="1800" b="0" i="0" dirty="0" err="1">
                <a:solidFill>
                  <a:srgbClr val="000000"/>
                </a:solidFill>
                <a:effectLst/>
                <a:latin typeface="Times New Roman" panose="02020603050405020304" pitchFamily="18" charset="0"/>
              </a:rPr>
              <a:t>ACKpqpr</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a:t>
            </a:r>
            <a:r>
              <a:rPr lang="tr-TR" sz="1800" b="0" i="0" dirty="0" err="1">
                <a:solidFill>
                  <a:srgbClr val="000000"/>
                </a:solidFill>
                <a:effectLst/>
                <a:latin typeface="Times New Roman" panose="02020603050405020304" pitchFamily="18" charset="0"/>
              </a:rPr>
              <a:t>AKprNEpr</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a:t>
            </a:r>
            <a:r>
              <a:rPr lang="tr-TR" sz="1800" b="0" i="0" dirty="0" err="1">
                <a:solidFill>
                  <a:srgbClr val="000000"/>
                </a:solidFill>
                <a:effectLst/>
                <a:latin typeface="Times New Roman" panose="02020603050405020304" pitchFamily="18" charset="0"/>
              </a:rPr>
              <a:t>ACKpqNrNEpr</a:t>
            </a:r>
            <a:r>
              <a:rPr lang="tr-TR" dirty="0"/>
              <a:t> </a:t>
            </a:r>
          </a:p>
          <a:p>
            <a:endParaRPr lang="tr-TR" dirty="0"/>
          </a:p>
          <a:p>
            <a:r>
              <a:rPr lang="tr-TR" sz="1800" b="0" i="0" dirty="0">
                <a:solidFill>
                  <a:srgbClr val="000000"/>
                </a:solidFill>
                <a:effectLst/>
                <a:latin typeface="Times New Roman" panose="02020603050405020304" pitchFamily="18" charset="0"/>
              </a:rPr>
              <a:t>10. “</a:t>
            </a:r>
            <a:r>
              <a:rPr lang="tr-TR" sz="1800" b="0" i="0" dirty="0" err="1">
                <a:solidFill>
                  <a:srgbClr val="000000"/>
                </a:solidFill>
                <a:effectLst/>
                <a:latin typeface="Times New Roman" panose="02020603050405020304" pitchFamily="18" charset="0"/>
              </a:rPr>
              <a:t>NEpNq</a:t>
            </a:r>
            <a:r>
              <a:rPr lang="tr-TR" sz="1800" b="0" i="0" dirty="0">
                <a:solidFill>
                  <a:srgbClr val="000000"/>
                </a:solidFill>
                <a:effectLst/>
                <a:latin typeface="Times New Roman" panose="02020603050405020304" pitchFamily="18" charset="0"/>
              </a:rPr>
              <a:t>” ifadesi parantezli haline döndürülmek isteniyor. Aşağıdakilerden hangisi bu tür bir işlemin sonucudur?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a:t>
            </a:r>
          </a:p>
          <a:p>
            <a:r>
              <a:rPr lang="tr-TR" sz="1800" b="0" i="0" dirty="0">
                <a:solidFill>
                  <a:srgbClr val="000000"/>
                </a:solidFill>
                <a:effectLst/>
                <a:latin typeface="Times New Roman" panose="02020603050405020304" pitchFamily="18" charset="0"/>
              </a:rPr>
              <a:t>b.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a:t>
            </a:r>
          </a:p>
          <a:p>
            <a:r>
              <a:rPr lang="tr-TR" sz="1800" b="0" i="0" dirty="0">
                <a:solidFill>
                  <a:srgbClr val="000000"/>
                </a:solidFill>
                <a:effectLst/>
                <a:latin typeface="Times New Roman" panose="02020603050405020304" pitchFamily="18" charset="0"/>
              </a:rPr>
              <a:t>c.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a:t>
            </a:r>
          </a:p>
          <a:p>
            <a:r>
              <a:rPr lang="tr-TR" sz="1800" b="0" i="0" dirty="0">
                <a:solidFill>
                  <a:srgbClr val="000000"/>
                </a:solidFill>
                <a:effectLst/>
                <a:latin typeface="Times New Roman" panose="02020603050405020304" pitchFamily="18" charset="0"/>
              </a:rPr>
              <a:t>d.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a:t>
            </a:r>
          </a:p>
          <a:p>
            <a:r>
              <a:rPr lang="tr-TR" sz="1800" b="0" i="0" dirty="0">
                <a:solidFill>
                  <a:srgbClr val="000000"/>
                </a:solidFill>
                <a:effectLst/>
                <a:latin typeface="Times New Roman" panose="02020603050405020304" pitchFamily="18" charset="0"/>
              </a:rPr>
              <a:t>e.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a:t>
            </a:r>
            <a:r>
              <a:rPr lang="tr-TR" dirty="0"/>
              <a:t> </a:t>
            </a:r>
            <a:br>
              <a:rPr lang="tr-TR" dirty="0"/>
            </a:br>
            <a:br>
              <a:rPr lang="tr-TR" dirty="0"/>
            </a:br>
            <a:endParaRPr lang="tr-TR" dirty="0"/>
          </a:p>
        </p:txBody>
      </p:sp>
    </p:spTree>
    <p:extLst>
      <p:ext uri="{BB962C8B-B14F-4D97-AF65-F5344CB8AC3E}">
        <p14:creationId xmlns:p14="http://schemas.microsoft.com/office/powerpoint/2010/main" val="1306684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777EB7E0-45A6-198A-C7B2-B9EC96E808B3}"/>
              </a:ext>
            </a:extLst>
          </p:cNvPr>
          <p:cNvSpPr txBox="1"/>
          <p:nvPr/>
        </p:nvSpPr>
        <p:spPr>
          <a:xfrm>
            <a:off x="786384" y="1234440"/>
            <a:ext cx="10707624" cy="1200329"/>
          </a:xfrm>
          <a:prstGeom prst="rect">
            <a:avLst/>
          </a:prstGeom>
          <a:noFill/>
        </p:spPr>
        <p:txBody>
          <a:bodyPr wrap="square">
            <a:spAutoFit/>
          </a:bodyPr>
          <a:lstStyle/>
          <a:p>
            <a:br>
              <a:rPr lang="tr-TR" dirty="0"/>
            </a:br>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 </a:t>
            </a:r>
            <a:r>
              <a:rPr lang="tr-TR" dirty="0"/>
              <a:t> </a:t>
            </a:r>
            <a:br>
              <a:rPr lang="tr-TR" dirty="0"/>
            </a:br>
            <a:endParaRPr lang="tr-TR" sz="1800" b="0" i="0" dirty="0">
              <a:solidFill>
                <a:srgbClr val="000000"/>
              </a:solidFill>
              <a:effectLst/>
              <a:latin typeface="Times New Roman" panose="02020603050405020304" pitchFamily="18" charset="0"/>
            </a:endParaRPr>
          </a:p>
        </p:txBody>
      </p:sp>
      <p:sp>
        <p:nvSpPr>
          <p:cNvPr id="3" name="Metin kutusu 2">
            <a:extLst>
              <a:ext uri="{FF2B5EF4-FFF2-40B4-BE49-F238E27FC236}">
                <a16:creationId xmlns:a16="http://schemas.microsoft.com/office/drawing/2014/main" id="{25E73976-B49D-4B63-89C5-DF3E220D1849}"/>
              </a:ext>
            </a:extLst>
          </p:cNvPr>
          <p:cNvSpPr txBox="1"/>
          <p:nvPr/>
        </p:nvSpPr>
        <p:spPr>
          <a:xfrm>
            <a:off x="786384" y="301752"/>
            <a:ext cx="10619232" cy="5447645"/>
          </a:xfrm>
          <a:prstGeom prst="rect">
            <a:avLst/>
          </a:prstGeom>
          <a:noFill/>
        </p:spPr>
        <p:txBody>
          <a:bodyPr wrap="square">
            <a:spAutoFit/>
          </a:bodyPr>
          <a:lstStyle/>
          <a:p>
            <a:r>
              <a:rPr lang="tr-TR" sz="1800" b="1" i="0" dirty="0">
                <a:solidFill>
                  <a:srgbClr val="000000"/>
                </a:solidFill>
                <a:effectLst/>
                <a:latin typeface="BreeSerif-Regular"/>
              </a:rPr>
              <a:t>6. LUKASIEWICZ - TARSKI NOTASYONU VE BU NOTASYONLA YAZILMIŞ İFADELERİN DOĞRULUK DEĞERİNİN TESPİTİ</a:t>
            </a:r>
            <a:r>
              <a:rPr lang="tr-TR" sz="2000" b="1" dirty="0"/>
              <a:t> </a:t>
            </a:r>
            <a:br>
              <a:rPr lang="tr-TR" sz="2000" dirty="0"/>
            </a:br>
            <a:endParaRPr lang="tr-TR" sz="20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cs typeface="Times New Roman" panose="02020603050405020304" pitchFamily="18" charset="0"/>
              </a:rPr>
              <a:t>Jan </a:t>
            </a:r>
            <a:r>
              <a:rPr lang="tr-TR" sz="1800" b="0" i="0" dirty="0" err="1">
                <a:solidFill>
                  <a:srgbClr val="000000"/>
                </a:solidFill>
                <a:effectLst/>
                <a:latin typeface="Times New Roman" panose="02020603050405020304" pitchFamily="18" charset="0"/>
                <a:cs typeface="Times New Roman" panose="02020603050405020304" pitchFamily="18" charset="0"/>
              </a:rPr>
              <a:t>Lukasiewicz</a:t>
            </a:r>
            <a:r>
              <a:rPr lang="tr-TR" sz="1800" b="0" i="0" dirty="0">
                <a:solidFill>
                  <a:srgbClr val="000000"/>
                </a:solidFill>
                <a:effectLst/>
                <a:latin typeface="Times New Roman" panose="02020603050405020304" pitchFamily="18" charset="0"/>
                <a:cs typeface="Times New Roman" panose="02020603050405020304" pitchFamily="18" charset="0"/>
              </a:rPr>
              <a:t> ve Alfred </a:t>
            </a:r>
            <a:r>
              <a:rPr lang="tr-TR" sz="1800" b="0" i="0" dirty="0" err="1">
                <a:solidFill>
                  <a:srgbClr val="000000"/>
                </a:solidFill>
                <a:effectLst/>
                <a:latin typeface="Times New Roman" panose="02020603050405020304" pitchFamily="18" charset="0"/>
                <a:cs typeface="Times New Roman" panose="02020603050405020304" pitchFamily="18" charset="0"/>
              </a:rPr>
              <a:t>Tarski</a:t>
            </a:r>
            <a:r>
              <a:rPr lang="tr-TR" sz="1800" b="0" i="0" dirty="0">
                <a:solidFill>
                  <a:srgbClr val="000000"/>
                </a:solidFill>
                <a:effectLst/>
                <a:latin typeface="Times New Roman" panose="02020603050405020304" pitchFamily="18" charset="0"/>
                <a:cs typeface="Times New Roman" panose="02020603050405020304" pitchFamily="18" charset="0"/>
              </a:rPr>
              <a:t> </a:t>
            </a:r>
            <a:r>
              <a:rPr lang="tr-TR" dirty="0">
                <a:solidFill>
                  <a:srgbClr val="000000"/>
                </a:solidFill>
                <a:latin typeface="Times New Roman" panose="02020603050405020304" pitchFamily="18" charset="0"/>
                <a:cs typeface="Times New Roman" panose="02020603050405020304" pitchFamily="18" charset="0"/>
              </a:rPr>
              <a:t>i</a:t>
            </a:r>
            <a:r>
              <a:rPr lang="tr-TR" sz="1800" b="0" i="0" dirty="0">
                <a:solidFill>
                  <a:srgbClr val="000000"/>
                </a:solidFill>
                <a:effectLst/>
                <a:latin typeface="Times New Roman" panose="02020603050405020304" pitchFamily="18" charset="0"/>
                <a:cs typeface="Times New Roman" panose="02020603050405020304" pitchFamily="18" charset="0"/>
              </a:rPr>
              <a:t>simli </a:t>
            </a:r>
            <a:r>
              <a:rPr lang="tr-TR" dirty="0">
                <a:solidFill>
                  <a:srgbClr val="000000"/>
                </a:solidFill>
                <a:latin typeface="Times New Roman" panose="02020603050405020304" pitchFamily="18" charset="0"/>
                <a:cs typeface="Times New Roman" panose="02020603050405020304" pitchFamily="18" charset="0"/>
              </a:rPr>
              <a:t>i</a:t>
            </a:r>
            <a:r>
              <a:rPr lang="tr-TR" sz="1800" b="0" i="0" dirty="0">
                <a:solidFill>
                  <a:srgbClr val="000000"/>
                </a:solidFill>
                <a:effectLst/>
                <a:latin typeface="Times New Roman" panose="02020603050405020304" pitchFamily="18" charset="0"/>
                <a:cs typeface="Times New Roman" panose="02020603050405020304" pitchFamily="18" charset="0"/>
              </a:rPr>
              <a:t>ki Polonyalı mantıkçının ve yorumlanacağı üzerinde</a:t>
            </a:r>
            <a:r>
              <a:rPr lang="tr-TR" dirty="0">
                <a:solidFill>
                  <a:srgbClr val="000000"/>
                </a:solidFill>
                <a:latin typeface="Times New Roman" panose="02020603050405020304" pitchFamily="18" charset="0"/>
                <a:cs typeface="Times New Roman" panose="02020603050405020304" pitchFamily="18" charset="0"/>
              </a:rPr>
              <a:t> geliştirdiği notasyon (yazım tarzı), mantık işlemlerini parantez kullanmadan ifade edebilme olanağı vermektedir. </a:t>
            </a:r>
            <a:r>
              <a:rPr lang="tr-TR" dirty="0" err="1">
                <a:solidFill>
                  <a:srgbClr val="000000"/>
                </a:solidFill>
                <a:latin typeface="Times New Roman" panose="02020603050405020304" pitchFamily="18" charset="0"/>
                <a:cs typeface="Times New Roman" panose="02020603050405020304" pitchFamily="18" charset="0"/>
              </a:rPr>
              <a:t>Parantezsiz</a:t>
            </a:r>
            <a:r>
              <a:rPr lang="tr-TR" dirty="0">
                <a:solidFill>
                  <a:srgbClr val="000000"/>
                </a:solidFill>
                <a:latin typeface="Times New Roman" panose="02020603050405020304" pitchFamily="18" charset="0"/>
                <a:cs typeface="Times New Roman" panose="02020603050405020304" pitchFamily="18" charset="0"/>
              </a:rPr>
              <a:t> yazım ise mantık işlemlerinin bilgisayar diline aktarılmasında kolaylık sağlamaktadır. Bu bölümde hem bir ifadenin LT notasyonu ile nasıl yazılacağı hem de doğruluk değerinin nasıl tespit edileceği ve yorumlanacağı</a:t>
            </a:r>
          </a:p>
          <a:p>
            <a:r>
              <a:rPr lang="tr-TR" dirty="0">
                <a:solidFill>
                  <a:srgbClr val="000000"/>
                </a:solidFill>
                <a:latin typeface="Times New Roman" panose="02020603050405020304" pitchFamily="18" charset="0"/>
                <a:cs typeface="Times New Roman" panose="02020603050405020304" pitchFamily="18" charset="0"/>
              </a:rPr>
              <a:t> üzerinde durulacaktır</a:t>
            </a:r>
            <a:r>
              <a:rPr lang="tr-TR" sz="2000" dirty="0">
                <a:latin typeface="Times New Roman" panose="02020603050405020304" pitchFamily="18" charset="0"/>
                <a:cs typeface="Times New Roman" panose="02020603050405020304" pitchFamily="18" charset="0"/>
              </a:rPr>
              <a:t> </a:t>
            </a:r>
            <a:br>
              <a:rPr lang="tr-TR" sz="2000" dirty="0"/>
            </a:br>
            <a:endParaRPr lang="tr-TR" dirty="0">
              <a:solidFill>
                <a:srgbClr val="000000"/>
              </a:solidFill>
              <a:latin typeface="Times New Roman" panose="02020603050405020304" pitchFamily="18" charset="0"/>
            </a:endParaRPr>
          </a:p>
          <a:p>
            <a:r>
              <a:rPr lang="tr-TR" b="1" dirty="0"/>
              <a:t> </a:t>
            </a:r>
            <a:r>
              <a:rPr lang="tr-TR" sz="1800" b="1" i="0" dirty="0">
                <a:solidFill>
                  <a:srgbClr val="000000"/>
                </a:solidFill>
                <a:effectLst/>
                <a:latin typeface="Times New Roman" panose="02020603050405020304" pitchFamily="18" charset="0"/>
                <a:cs typeface="Times New Roman" panose="02020603050405020304" pitchFamily="18" charset="0"/>
              </a:rPr>
              <a:t>6.1. </a:t>
            </a:r>
            <a:r>
              <a:rPr lang="tr-TR" sz="1800" b="1" i="0" dirty="0" err="1">
                <a:solidFill>
                  <a:srgbClr val="000000"/>
                </a:solidFill>
                <a:effectLst/>
                <a:latin typeface="Times New Roman" panose="02020603050405020304" pitchFamily="18" charset="0"/>
                <a:cs typeface="Times New Roman" panose="02020603050405020304" pitchFamily="18" charset="0"/>
              </a:rPr>
              <a:t>Lukasiewicz-Tarski</a:t>
            </a:r>
            <a:r>
              <a:rPr lang="tr-TR" sz="1800" b="1" i="0" dirty="0">
                <a:solidFill>
                  <a:srgbClr val="000000"/>
                </a:solidFill>
                <a:effectLst/>
                <a:latin typeface="Times New Roman" panose="02020603050405020304" pitchFamily="18" charset="0"/>
                <a:cs typeface="Times New Roman" panose="02020603050405020304" pitchFamily="18" charset="0"/>
              </a:rPr>
              <a:t> Notasyonu</a:t>
            </a:r>
          </a:p>
          <a:p>
            <a:r>
              <a:rPr lang="tr-TR" sz="1800" b="0" i="0" dirty="0">
                <a:solidFill>
                  <a:srgbClr val="000000"/>
                </a:solidFill>
                <a:effectLst/>
                <a:latin typeface="Times New Roman" panose="02020603050405020304" pitchFamily="18" charset="0"/>
                <a:cs typeface="Times New Roman" panose="02020603050405020304" pitchFamily="18" charset="0"/>
              </a:rPr>
              <a:t>Fikri zemininin oluşmasında Alfred </a:t>
            </a:r>
            <a:r>
              <a:rPr lang="tr-TR" sz="1800" b="0" i="0" dirty="0" err="1">
                <a:solidFill>
                  <a:srgbClr val="000000"/>
                </a:solidFill>
                <a:effectLst/>
                <a:latin typeface="Times New Roman" panose="02020603050405020304" pitchFamily="18" charset="0"/>
                <a:cs typeface="Times New Roman" panose="02020603050405020304" pitchFamily="18" charset="0"/>
              </a:rPr>
              <a:t>Tarski’nin</a:t>
            </a:r>
            <a:r>
              <a:rPr lang="tr-TR" sz="1800" b="0" i="0" dirty="0">
                <a:solidFill>
                  <a:srgbClr val="000000"/>
                </a:solidFill>
                <a:effectLst/>
                <a:latin typeface="Times New Roman" panose="02020603050405020304" pitchFamily="18" charset="0"/>
                <a:cs typeface="Times New Roman" panose="02020603050405020304" pitchFamily="18" charset="0"/>
              </a:rPr>
              <a:t> önemli katkılarının olduğu bilinmekteyse de bu notasyonun mucidi ve </a:t>
            </a:r>
            <a:r>
              <a:rPr lang="tr-TR" dirty="0">
                <a:solidFill>
                  <a:srgbClr val="000000"/>
                </a:solidFill>
                <a:latin typeface="Times New Roman" panose="02020603050405020304" pitchFamily="18" charset="0"/>
                <a:cs typeface="Times New Roman" panose="02020603050405020304" pitchFamily="18" charset="0"/>
              </a:rPr>
              <a:t>i</a:t>
            </a:r>
            <a:r>
              <a:rPr lang="tr-TR" sz="1800" b="0" i="0" dirty="0">
                <a:solidFill>
                  <a:srgbClr val="000000"/>
                </a:solidFill>
                <a:effectLst/>
                <a:latin typeface="Times New Roman" panose="02020603050405020304" pitchFamily="18" charset="0"/>
                <a:cs typeface="Times New Roman" panose="02020603050405020304" pitchFamily="18" charset="0"/>
              </a:rPr>
              <a:t>lk kullanıcısı Jan </a:t>
            </a:r>
            <a:r>
              <a:rPr lang="tr-TR" sz="1800" b="0" i="0" dirty="0" err="1">
                <a:solidFill>
                  <a:srgbClr val="000000"/>
                </a:solidFill>
                <a:effectLst/>
                <a:latin typeface="Times New Roman" panose="02020603050405020304" pitchFamily="18" charset="0"/>
                <a:cs typeface="Times New Roman" panose="02020603050405020304" pitchFamily="18" charset="0"/>
              </a:rPr>
              <a:t>Lukasiewicz’dir</a:t>
            </a:r>
            <a:r>
              <a:rPr lang="tr-TR" sz="1800" b="0" i="0" dirty="0">
                <a:solidFill>
                  <a:srgbClr val="000000"/>
                </a:solidFill>
                <a:effectLst/>
                <a:latin typeface="Times New Roman" panose="02020603050405020304" pitchFamily="18" charset="0"/>
                <a:cs typeface="Times New Roman" panose="02020603050405020304" pitchFamily="18" charset="0"/>
              </a:rPr>
              <a:t> (1878-1956). </a:t>
            </a:r>
            <a:r>
              <a:rPr lang="tr-TR" sz="1800" b="0" i="0" dirty="0" err="1">
                <a:solidFill>
                  <a:srgbClr val="000000"/>
                </a:solidFill>
                <a:effectLst/>
                <a:latin typeface="Times New Roman" panose="02020603050405020304" pitchFamily="18" charset="0"/>
                <a:cs typeface="Times New Roman" panose="02020603050405020304" pitchFamily="18" charset="0"/>
              </a:rPr>
              <a:t>Lukasiewicz</a:t>
            </a:r>
            <a:r>
              <a:rPr lang="tr-TR" sz="1800" b="0" i="0" dirty="0">
                <a:solidFill>
                  <a:srgbClr val="000000"/>
                </a:solidFill>
                <a:effectLst/>
                <a:latin typeface="Times New Roman" panose="02020603050405020304" pitchFamily="18" charset="0"/>
                <a:cs typeface="Times New Roman" panose="02020603050405020304" pitchFamily="18" charset="0"/>
              </a:rPr>
              <a:t>, 1931 yılında yayımlanan bir makalesinde mantıksal </a:t>
            </a:r>
            <a:r>
              <a:rPr lang="tr-TR" dirty="0">
                <a:solidFill>
                  <a:srgbClr val="000000"/>
                </a:solidFill>
                <a:latin typeface="Times New Roman" panose="02020603050405020304" pitchFamily="18" charset="0"/>
                <a:cs typeface="Times New Roman" panose="02020603050405020304" pitchFamily="18" charset="0"/>
              </a:rPr>
              <a:t>i</a:t>
            </a:r>
            <a:r>
              <a:rPr lang="tr-TR" sz="1800" b="0" i="0" dirty="0">
                <a:solidFill>
                  <a:srgbClr val="000000"/>
                </a:solidFill>
                <a:effectLst/>
                <a:latin typeface="Times New Roman" panose="02020603050405020304" pitchFamily="18" charset="0"/>
                <a:cs typeface="Times New Roman" panose="02020603050405020304" pitchFamily="18" charset="0"/>
              </a:rPr>
              <a:t>fadelerin parantezlerden bağımsız bir şekilde yazılabilmesi </a:t>
            </a:r>
            <a:r>
              <a:rPr lang="tr-TR" dirty="0">
                <a:solidFill>
                  <a:srgbClr val="000000"/>
                </a:solidFill>
                <a:latin typeface="Times New Roman" panose="02020603050405020304" pitchFamily="18" charset="0"/>
                <a:cs typeface="Times New Roman" panose="02020603050405020304" pitchFamily="18" charset="0"/>
              </a:rPr>
              <a:t>i</a:t>
            </a:r>
            <a:r>
              <a:rPr lang="tr-TR" sz="1800" b="0" i="0" dirty="0">
                <a:solidFill>
                  <a:srgbClr val="000000"/>
                </a:solidFill>
                <a:effectLst/>
                <a:latin typeface="Times New Roman" panose="02020603050405020304" pitchFamily="18" charset="0"/>
                <a:cs typeface="Times New Roman" panose="02020603050405020304" pitchFamily="18" charset="0"/>
              </a:rPr>
              <a:t>çin 1924 yılında bir yöntem arayışına girdiğini, bu arayışın müspet sonuçlarının 1929 yılında yayımlanan bir makalesinde hayat bulduğunu </a:t>
            </a:r>
            <a:r>
              <a:rPr lang="tr-TR" dirty="0">
                <a:solidFill>
                  <a:srgbClr val="000000"/>
                </a:solidFill>
                <a:latin typeface="Times New Roman" panose="02020603050405020304" pitchFamily="18" charset="0"/>
                <a:cs typeface="Times New Roman" panose="02020603050405020304" pitchFamily="18" charset="0"/>
              </a:rPr>
              <a:t>i</a:t>
            </a:r>
            <a:r>
              <a:rPr lang="tr-TR" sz="1800" b="0" i="0" dirty="0">
                <a:solidFill>
                  <a:srgbClr val="000000"/>
                </a:solidFill>
                <a:effectLst/>
                <a:latin typeface="Times New Roman" panose="02020603050405020304" pitchFamily="18" charset="0"/>
                <a:cs typeface="Times New Roman" panose="02020603050405020304" pitchFamily="18" charset="0"/>
              </a:rPr>
              <a:t>fade eder. Buna rağmen bir tür ortak ürün olduğu düşünüldüğünden, mantık literatürüne her </a:t>
            </a:r>
            <a:r>
              <a:rPr lang="tr-TR" dirty="0">
                <a:solidFill>
                  <a:srgbClr val="000000"/>
                </a:solidFill>
                <a:latin typeface="Times New Roman" panose="02020603050405020304" pitchFamily="18" charset="0"/>
                <a:cs typeface="Times New Roman" panose="02020603050405020304" pitchFamily="18" charset="0"/>
              </a:rPr>
              <a:t>i</a:t>
            </a:r>
            <a:r>
              <a:rPr lang="tr-TR" sz="1800" b="0" i="0" dirty="0">
                <a:solidFill>
                  <a:srgbClr val="000000"/>
                </a:solidFill>
                <a:effectLst/>
                <a:latin typeface="Times New Roman" panose="02020603050405020304" pitchFamily="18" charset="0"/>
                <a:cs typeface="Times New Roman" panose="02020603050405020304" pitchFamily="18" charset="0"/>
              </a:rPr>
              <a:t>ki mantıkçının </a:t>
            </a:r>
            <a:r>
              <a:rPr lang="tr-TR" dirty="0">
                <a:solidFill>
                  <a:srgbClr val="000000"/>
                </a:solidFill>
                <a:latin typeface="Times New Roman" panose="02020603050405020304" pitchFamily="18" charset="0"/>
                <a:cs typeface="Times New Roman" panose="02020603050405020304" pitchFamily="18" charset="0"/>
              </a:rPr>
              <a:t>i</a:t>
            </a:r>
            <a:r>
              <a:rPr lang="tr-TR" sz="1800" b="0" i="0" dirty="0">
                <a:solidFill>
                  <a:srgbClr val="000000"/>
                </a:solidFill>
                <a:effectLst/>
                <a:latin typeface="Times New Roman" panose="02020603050405020304" pitchFamily="18" charset="0"/>
                <a:cs typeface="Times New Roman" panose="02020603050405020304" pitchFamily="18" charset="0"/>
              </a:rPr>
              <a:t>smiyle dâhil olan bu notasyon bazılarınca </a:t>
            </a:r>
            <a:r>
              <a:rPr lang="tr-TR" sz="1800" b="0" i="0" dirty="0" err="1">
                <a:solidFill>
                  <a:srgbClr val="000000"/>
                </a:solidFill>
                <a:effectLst/>
                <a:latin typeface="Times New Roman" panose="02020603050405020304" pitchFamily="18" charset="0"/>
                <a:cs typeface="Times New Roman" panose="02020603050405020304" pitchFamily="18" charset="0"/>
              </a:rPr>
              <a:t>Lukasiewicz</a:t>
            </a:r>
            <a:r>
              <a:rPr lang="tr-TR" sz="1800" b="0" i="0" dirty="0">
                <a:solidFill>
                  <a:srgbClr val="000000"/>
                </a:solidFill>
                <a:effectLst/>
                <a:latin typeface="Times New Roman" panose="02020603050405020304" pitchFamily="18" charset="0"/>
                <a:cs typeface="Times New Roman" panose="02020603050405020304" pitchFamily="18" charset="0"/>
              </a:rPr>
              <a:t> ve </a:t>
            </a:r>
            <a:r>
              <a:rPr lang="tr-TR" sz="1800" b="0" i="0" dirty="0" err="1">
                <a:solidFill>
                  <a:srgbClr val="000000"/>
                </a:solidFill>
                <a:effectLst/>
                <a:latin typeface="Times New Roman" panose="02020603050405020304" pitchFamily="18" charset="0"/>
                <a:cs typeface="Times New Roman" panose="02020603050405020304" pitchFamily="18" charset="0"/>
              </a:rPr>
              <a:t>Tarski’nin</a:t>
            </a:r>
            <a:r>
              <a:rPr lang="tr-TR" sz="1800" b="0" i="0" dirty="0">
                <a:solidFill>
                  <a:srgbClr val="000000"/>
                </a:solidFill>
                <a:effectLst/>
                <a:latin typeface="Times New Roman" panose="02020603050405020304" pitchFamily="18" charset="0"/>
                <a:cs typeface="Times New Roman" panose="02020603050405020304" pitchFamily="18" charset="0"/>
              </a:rPr>
              <a:t> mensubu bulundukları meşhur “Varşova Mantık </a:t>
            </a:r>
            <a:r>
              <a:rPr lang="tr-TR" sz="1800" b="0" i="0" dirty="0" err="1">
                <a:solidFill>
                  <a:srgbClr val="000000"/>
                </a:solidFill>
                <a:effectLst/>
                <a:latin typeface="Times New Roman" panose="02020603050405020304" pitchFamily="18" charset="0"/>
                <a:cs typeface="Times New Roman" panose="02020603050405020304" pitchFamily="18" charset="0"/>
              </a:rPr>
              <a:t>Okulu”na</a:t>
            </a:r>
            <a:r>
              <a:rPr lang="tr-TR" sz="1800" b="0" i="0" dirty="0">
                <a:solidFill>
                  <a:srgbClr val="000000"/>
                </a:solidFill>
                <a:effectLst/>
                <a:latin typeface="Times New Roman" panose="02020603050405020304" pitchFamily="18" charset="0"/>
                <a:cs typeface="Times New Roman" panose="02020603050405020304" pitchFamily="18" charset="0"/>
              </a:rPr>
              <a:t> </a:t>
            </a:r>
            <a:r>
              <a:rPr lang="tr-TR" dirty="0">
                <a:solidFill>
                  <a:srgbClr val="000000"/>
                </a:solidFill>
                <a:latin typeface="Times New Roman" panose="02020603050405020304" pitchFamily="18" charset="0"/>
                <a:cs typeface="Times New Roman" panose="02020603050405020304" pitchFamily="18" charset="0"/>
              </a:rPr>
              <a:t>i</a:t>
            </a:r>
            <a:r>
              <a:rPr lang="tr-TR" sz="1800" b="0" i="0" dirty="0">
                <a:solidFill>
                  <a:srgbClr val="000000"/>
                </a:solidFill>
                <a:effectLst/>
                <a:latin typeface="Times New Roman" panose="02020603050405020304" pitchFamily="18" charset="0"/>
                <a:cs typeface="Times New Roman" panose="02020603050405020304" pitchFamily="18" charset="0"/>
              </a:rPr>
              <a:t>zafeten, Varşova ya da Polonya notasyonu olarak da adlandırılmaktadır. Bu notasyonun esasları şu şekilde tariflenebilir:</a:t>
            </a:r>
            <a:r>
              <a:rPr lang="tr-TR" dirty="0">
                <a:latin typeface="Times New Roman" panose="02020603050405020304" pitchFamily="18" charset="0"/>
                <a:cs typeface="Times New Roman" panose="02020603050405020304" pitchFamily="18" charset="0"/>
              </a:rPr>
              <a:t> </a:t>
            </a:r>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612648" y="585217"/>
            <a:ext cx="11384280" cy="2031325"/>
          </a:xfrm>
          <a:prstGeom prst="rect">
            <a:avLst/>
          </a:prstGeom>
          <a:noFill/>
        </p:spPr>
        <p:txBody>
          <a:bodyPr wrap="square">
            <a:spAutoFit/>
          </a:bodyPr>
          <a:lstStyle/>
          <a:p>
            <a:r>
              <a:rPr lang="tr-TR" sz="1800" b="1" i="0" dirty="0">
                <a:solidFill>
                  <a:srgbClr val="000000"/>
                </a:solidFill>
                <a:effectLst/>
                <a:latin typeface="SourceSansPro-Bold"/>
              </a:rPr>
              <a:t>1. </a:t>
            </a:r>
            <a:r>
              <a:rPr lang="tr-TR" sz="1800" b="0" i="0" dirty="0">
                <a:solidFill>
                  <a:srgbClr val="000000"/>
                </a:solidFill>
                <a:effectLst/>
                <a:latin typeface="SourceSansPro-Regular"/>
              </a:rPr>
              <a:t>Klasik notasyonda bir eklem, bir araya getireceği </a:t>
            </a:r>
            <a:r>
              <a:rPr lang="tr-TR" dirty="0">
                <a:solidFill>
                  <a:srgbClr val="000000"/>
                </a:solidFill>
                <a:latin typeface="SourceSansPro-Regular"/>
              </a:rPr>
              <a:t>i</a:t>
            </a:r>
            <a:r>
              <a:rPr lang="tr-TR" sz="1800" b="0" i="0" dirty="0">
                <a:solidFill>
                  <a:srgbClr val="000000"/>
                </a:solidFill>
                <a:effectLst/>
                <a:latin typeface="SourceSansPro-Regular"/>
              </a:rPr>
              <a:t>ki bileşenin arasına yazılırken, “LT </a:t>
            </a:r>
            <a:r>
              <a:rPr lang="tr-TR" sz="1800" b="0" i="0" dirty="0" err="1">
                <a:solidFill>
                  <a:srgbClr val="000000"/>
                </a:solidFill>
                <a:effectLst/>
                <a:latin typeface="SourceSansPro-Regular"/>
              </a:rPr>
              <a:t>notasyonu”nda</a:t>
            </a:r>
            <a:r>
              <a:rPr lang="tr-TR" dirty="0">
                <a:solidFill>
                  <a:srgbClr val="000000"/>
                </a:solidFill>
                <a:latin typeface="SourceSansPro-Regular"/>
              </a:rPr>
              <a:t> </a:t>
            </a:r>
            <a:r>
              <a:rPr lang="tr-TR" sz="1800" b="0" i="0" dirty="0">
                <a:solidFill>
                  <a:srgbClr val="000000"/>
                </a:solidFill>
                <a:effectLst/>
                <a:latin typeface="SourceSansPro-Regular"/>
              </a:rPr>
              <a:t>bileşenler </a:t>
            </a:r>
            <a:r>
              <a:rPr lang="tr-TR" sz="1800" b="0" i="0" dirty="0" err="1">
                <a:solidFill>
                  <a:srgbClr val="000000"/>
                </a:solidFill>
                <a:effectLst/>
                <a:latin typeface="SourceSansPro-Regular"/>
              </a:rPr>
              <a:t>yanyana</a:t>
            </a:r>
            <a:r>
              <a:rPr lang="tr-TR" sz="1800" b="0" i="0" dirty="0">
                <a:solidFill>
                  <a:srgbClr val="000000"/>
                </a:solidFill>
                <a:effectLst/>
                <a:latin typeface="SourceSansPro-Regular"/>
              </a:rPr>
              <a:t> getirilir; eklem bunların sol başına yazılır. Örneğin klasik gösterimi (p </a:t>
            </a:r>
            <a:r>
              <a:rPr lang="el-GR" sz="1800" b="0" i="0" dirty="0">
                <a:solidFill>
                  <a:srgbClr val="000000"/>
                </a:solidFill>
                <a:effectLst/>
                <a:latin typeface="ArialMT"/>
              </a:rPr>
              <a:t>Ω </a:t>
            </a:r>
            <a:r>
              <a:rPr lang="tr-TR" sz="1800" b="0" i="0" dirty="0">
                <a:solidFill>
                  <a:srgbClr val="000000"/>
                </a:solidFill>
                <a:effectLst/>
                <a:latin typeface="SourceSansPro-Regular"/>
              </a:rPr>
              <a:t>q) olan bir bileşik </a:t>
            </a:r>
            <a:r>
              <a:rPr lang="tr-TR" dirty="0">
                <a:solidFill>
                  <a:srgbClr val="000000"/>
                </a:solidFill>
                <a:latin typeface="SourceSansPro-Regular"/>
              </a:rPr>
              <a:t>i</a:t>
            </a:r>
            <a:r>
              <a:rPr lang="tr-TR" sz="1800" b="0" i="0" dirty="0">
                <a:solidFill>
                  <a:srgbClr val="000000"/>
                </a:solidFill>
                <a:effectLst/>
                <a:latin typeface="SourceSansPro-Regular"/>
              </a:rPr>
              <a:t>fadenin LT yazımı </a:t>
            </a:r>
            <a:r>
              <a:rPr lang="el-GR" sz="1800" b="0" i="0" dirty="0">
                <a:solidFill>
                  <a:srgbClr val="000000"/>
                </a:solidFill>
                <a:effectLst/>
                <a:latin typeface="ArialMT"/>
              </a:rPr>
              <a:t>Ω</a:t>
            </a:r>
            <a:r>
              <a:rPr lang="tr-TR" sz="1800" b="0" i="0" dirty="0" err="1">
                <a:solidFill>
                  <a:srgbClr val="000000"/>
                </a:solidFill>
                <a:effectLst/>
                <a:latin typeface="SourceSansPro-Regular"/>
              </a:rPr>
              <a:t>pq</a:t>
            </a:r>
            <a:r>
              <a:rPr lang="tr-TR" dirty="0">
                <a:solidFill>
                  <a:srgbClr val="000000"/>
                </a:solidFill>
                <a:latin typeface="SourceSansPro-Regular"/>
              </a:rPr>
              <a:t> </a:t>
            </a:r>
            <a:r>
              <a:rPr lang="tr-TR" sz="1800" b="0" i="0" dirty="0">
                <a:solidFill>
                  <a:srgbClr val="000000"/>
                </a:solidFill>
                <a:effectLst/>
                <a:latin typeface="SourceSansPro-Regular"/>
              </a:rPr>
              <a:t>biçiminde olacaktır. “Değil” de </a:t>
            </a:r>
            <a:r>
              <a:rPr lang="tr-TR" dirty="0">
                <a:solidFill>
                  <a:srgbClr val="000000"/>
                </a:solidFill>
                <a:latin typeface="SourceSansPro-Regular"/>
              </a:rPr>
              <a:t>i</a:t>
            </a:r>
            <a:r>
              <a:rPr lang="tr-TR" sz="1800" b="0" i="0" dirty="0">
                <a:solidFill>
                  <a:srgbClr val="000000"/>
                </a:solidFill>
                <a:effectLst/>
                <a:latin typeface="SourceSansPro-Regular"/>
              </a:rPr>
              <a:t>ster bileşik </a:t>
            </a:r>
            <a:r>
              <a:rPr lang="tr-TR" dirty="0">
                <a:solidFill>
                  <a:srgbClr val="000000"/>
                </a:solidFill>
                <a:latin typeface="SourceSansPro-Regular"/>
              </a:rPr>
              <a:t>i</a:t>
            </a:r>
            <a:r>
              <a:rPr lang="tr-TR" sz="1800" b="0" i="0" dirty="0">
                <a:solidFill>
                  <a:srgbClr val="000000"/>
                </a:solidFill>
                <a:effectLst/>
                <a:latin typeface="SourceSansPro-Regular"/>
              </a:rPr>
              <a:t>ster basit önermeye ait olsun, </a:t>
            </a:r>
            <a:r>
              <a:rPr lang="tr-TR" dirty="0">
                <a:solidFill>
                  <a:srgbClr val="000000"/>
                </a:solidFill>
                <a:latin typeface="SourceSansPro-Regular"/>
              </a:rPr>
              <a:t>i</a:t>
            </a:r>
            <a:r>
              <a:rPr lang="tr-TR" sz="1800" b="0" i="0" dirty="0">
                <a:solidFill>
                  <a:srgbClr val="000000"/>
                </a:solidFill>
                <a:effectLst/>
                <a:latin typeface="SourceSansPro-Regular"/>
              </a:rPr>
              <a:t>lgili önermenin soluna yazılır. Bu gösterimin sağladığı avantaj parantez </a:t>
            </a:r>
            <a:r>
              <a:rPr lang="tr-TR" dirty="0">
                <a:solidFill>
                  <a:srgbClr val="000000"/>
                </a:solidFill>
                <a:latin typeface="SourceSansPro-Regular"/>
              </a:rPr>
              <a:t>i</a:t>
            </a:r>
            <a:r>
              <a:rPr lang="tr-TR" sz="1800" b="0" i="0" dirty="0">
                <a:solidFill>
                  <a:srgbClr val="000000"/>
                </a:solidFill>
                <a:effectLst/>
                <a:latin typeface="SourceSansPro-Regular"/>
              </a:rPr>
              <a:t>htiyacını ortadan kaldırmasıdır.</a:t>
            </a:r>
          </a:p>
          <a:p>
            <a:r>
              <a:rPr lang="tr-TR" sz="1800" b="1" i="0" dirty="0">
                <a:solidFill>
                  <a:srgbClr val="000000"/>
                </a:solidFill>
                <a:effectLst/>
                <a:latin typeface="SourceSansPro-Bold"/>
              </a:rPr>
              <a:t>2. </a:t>
            </a:r>
            <a:r>
              <a:rPr lang="tr-TR" sz="1800" b="0" i="0" dirty="0">
                <a:solidFill>
                  <a:srgbClr val="000000"/>
                </a:solidFill>
                <a:effectLst/>
                <a:latin typeface="SourceSansPro-Regular"/>
              </a:rPr>
              <a:t>“</a:t>
            </a:r>
            <a:r>
              <a:rPr lang="tr-TR" sz="1800" b="0" i="0" dirty="0" err="1">
                <a:solidFill>
                  <a:srgbClr val="000000"/>
                </a:solidFill>
                <a:effectLst/>
                <a:latin typeface="SourceSansPro-Regular"/>
              </a:rPr>
              <a:t>Değil”in</a:t>
            </a:r>
            <a:r>
              <a:rPr lang="tr-TR" sz="1800" b="0" i="0" dirty="0">
                <a:solidFill>
                  <a:srgbClr val="000000"/>
                </a:solidFill>
                <a:effectLst/>
                <a:latin typeface="SourceSansPro-Regular"/>
              </a:rPr>
              <a:t> ve eklemlerin gösterimi </a:t>
            </a:r>
            <a:r>
              <a:rPr lang="tr-TR" dirty="0">
                <a:solidFill>
                  <a:srgbClr val="000000"/>
                </a:solidFill>
                <a:latin typeface="SourceSansPro-Regular"/>
              </a:rPr>
              <a:t>i</a:t>
            </a:r>
            <a:r>
              <a:rPr lang="tr-TR" sz="1800" b="0" i="0" dirty="0">
                <a:solidFill>
                  <a:srgbClr val="000000"/>
                </a:solidFill>
                <a:effectLst/>
                <a:latin typeface="SourceSansPro-Regular"/>
              </a:rPr>
              <a:t>çin kullanılan klasik semboller yerine, </a:t>
            </a:r>
            <a:r>
              <a:rPr lang="tr-TR" dirty="0">
                <a:solidFill>
                  <a:srgbClr val="000000"/>
                </a:solidFill>
                <a:latin typeface="SourceSansPro-Regular"/>
              </a:rPr>
              <a:t>i</a:t>
            </a:r>
            <a:r>
              <a:rPr lang="tr-TR" sz="1800" b="0" i="0" dirty="0">
                <a:solidFill>
                  <a:srgbClr val="000000"/>
                </a:solidFill>
                <a:effectLst/>
                <a:latin typeface="SourceSansPro-Regular"/>
              </a:rPr>
              <a:t>simlerini çağrıştıracak büyük harfler kullanılır.</a:t>
            </a:r>
          </a:p>
          <a:p>
            <a:r>
              <a:rPr lang="tr-TR" sz="1800" b="0" i="0" dirty="0">
                <a:solidFill>
                  <a:srgbClr val="000000"/>
                </a:solidFill>
                <a:effectLst/>
                <a:latin typeface="SourceSansPro-Regular"/>
              </a:rPr>
              <a:t>Buna göre</a:t>
            </a:r>
            <a:r>
              <a:rPr lang="tr-TR" dirty="0"/>
              <a:t> </a:t>
            </a:r>
            <a:br>
              <a:rPr lang="tr-TR" dirty="0"/>
            </a:br>
            <a:endParaRPr lang="tr-TR" dirty="0"/>
          </a:p>
        </p:txBody>
      </p:sp>
      <p:pic>
        <p:nvPicPr>
          <p:cNvPr id="4" name="Resim 3">
            <a:extLst>
              <a:ext uri="{FF2B5EF4-FFF2-40B4-BE49-F238E27FC236}">
                <a16:creationId xmlns:a16="http://schemas.microsoft.com/office/drawing/2014/main" id="{95493772-4C27-09E1-6DBB-BDB6FB184096}"/>
              </a:ext>
            </a:extLst>
          </p:cNvPr>
          <p:cNvPicPr>
            <a:picLocks noChangeAspect="1"/>
          </p:cNvPicPr>
          <p:nvPr/>
        </p:nvPicPr>
        <p:blipFill>
          <a:blip r:embed="rId2"/>
          <a:stretch>
            <a:fillRect/>
          </a:stretch>
        </p:blipFill>
        <p:spPr>
          <a:xfrm>
            <a:off x="4223840" y="2330033"/>
            <a:ext cx="3744320" cy="2862453"/>
          </a:xfrm>
          <a:prstGeom prst="rect">
            <a:avLst/>
          </a:prstGeom>
        </p:spPr>
      </p:pic>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a:extLst>
              <a:ext uri="{FF2B5EF4-FFF2-40B4-BE49-F238E27FC236}">
                <a16:creationId xmlns:a16="http://schemas.microsoft.com/office/drawing/2014/main" id="{8BE93E78-445D-20EE-4469-C9BC5087259B}"/>
              </a:ext>
            </a:extLst>
          </p:cNvPr>
          <p:cNvSpPr txBox="1"/>
          <p:nvPr/>
        </p:nvSpPr>
        <p:spPr>
          <a:xfrm>
            <a:off x="713232" y="457200"/>
            <a:ext cx="9875520" cy="5909310"/>
          </a:xfrm>
          <a:prstGeom prst="rect">
            <a:avLst/>
          </a:prstGeom>
          <a:noFill/>
        </p:spPr>
        <p:txBody>
          <a:bodyPr wrap="square">
            <a:spAutoFit/>
          </a:bodyPr>
          <a:lstStyle/>
          <a:p>
            <a:r>
              <a:rPr lang="tr-TR" sz="1800" b="0" i="0" dirty="0">
                <a:solidFill>
                  <a:srgbClr val="000000"/>
                </a:solidFill>
                <a:effectLst/>
                <a:latin typeface="SourceSansPro-Regular"/>
              </a:rPr>
              <a:t>harfiyle gösterilir.</a:t>
            </a:r>
          </a:p>
          <a:p>
            <a:endParaRPr lang="tr-TR" sz="1800" b="0" i="0" dirty="0">
              <a:solidFill>
                <a:srgbClr val="000000"/>
              </a:solidFill>
              <a:effectLst/>
              <a:latin typeface="SourceSansPro-Regular"/>
            </a:endParaRPr>
          </a:p>
          <a:p>
            <a:r>
              <a:rPr lang="tr-TR" sz="1800" b="1" i="0" dirty="0">
                <a:solidFill>
                  <a:srgbClr val="000000"/>
                </a:solidFill>
                <a:effectLst/>
                <a:latin typeface="Times New Roman" panose="02020603050405020304" pitchFamily="18" charset="0"/>
              </a:rPr>
              <a:t>6.1.1. Parantezli Bir İfadenin LT Cinsinden Yazımı</a:t>
            </a:r>
          </a:p>
          <a:p>
            <a:r>
              <a:rPr lang="tr-TR" sz="1800" b="1" i="0" dirty="0">
                <a:solidFill>
                  <a:srgbClr val="000000"/>
                </a:solidFill>
                <a:effectLst/>
                <a:latin typeface="Times New Roman" panose="02020603050405020304" pitchFamily="18" charset="0"/>
              </a:rPr>
              <a:t>Örnek 1</a:t>
            </a:r>
          </a:p>
          <a:p>
            <a:pPr algn="just"/>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Times New Roman" panose="02020603050405020304" pitchFamily="18" charset="0"/>
              </a:rPr>
              <a:t>gibi karmaşık olmayan bir ifadenin LT notasyonunda yazımı, yukarıda açıklamalara uygun olarak şu şekilde yapılabilir:</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Nq</a:t>
            </a:r>
            <a:r>
              <a:rPr lang="tr-TR" sz="1800" b="1" i="0" dirty="0">
                <a:solidFill>
                  <a:srgbClr val="000000"/>
                </a:solidFill>
                <a:effectLst/>
                <a:latin typeface="Times New Roman" panose="02020603050405020304" pitchFamily="18" charset="0"/>
              </a:rPr>
              <a:t>)</a:t>
            </a:r>
          </a:p>
          <a:p>
            <a:pPr algn="just"/>
            <a:r>
              <a:rPr lang="tr-TR" sz="1800" b="0" i="0" dirty="0">
                <a:solidFill>
                  <a:srgbClr val="000000"/>
                </a:solidFill>
                <a:effectLst/>
                <a:latin typeface="Times New Roman" panose="02020603050405020304" pitchFamily="18" charset="0"/>
              </a:rPr>
              <a:t>(Öncelikle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Times New Roman" panose="02020603050405020304" pitchFamily="18" charset="0"/>
              </a:rPr>
              <a:t>ifadesini oluşturan bileşenlerden “ q’ ”, “değil” de eklemler gibi sol başa yazılacağından “</a:t>
            </a:r>
            <a:r>
              <a:rPr lang="tr-TR" sz="1800" b="0" i="0" dirty="0" err="1">
                <a:solidFill>
                  <a:srgbClr val="000000"/>
                </a:solidFill>
                <a:effectLst/>
                <a:latin typeface="Times New Roman" panose="02020603050405020304" pitchFamily="18" charset="0"/>
              </a:rPr>
              <a:t>Nq</a:t>
            </a:r>
            <a:r>
              <a:rPr lang="tr-TR" sz="1800" b="0" i="0" dirty="0">
                <a:solidFill>
                  <a:srgbClr val="000000"/>
                </a:solidFill>
                <a:effectLst/>
                <a:latin typeface="Times New Roman" panose="02020603050405020304" pitchFamily="18" charset="0"/>
              </a:rPr>
              <a:t>” olarak gösterilir.)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EpNq</a:t>
            </a:r>
            <a:r>
              <a:rPr lang="tr-TR" sz="1800" b="0" i="0" dirty="0">
                <a:solidFill>
                  <a:srgbClr val="000000"/>
                </a:solidFill>
                <a:effectLst/>
                <a:latin typeface="Times New Roman" panose="02020603050405020304" pitchFamily="18" charset="0"/>
              </a:rPr>
              <a:t>)</a:t>
            </a:r>
          </a:p>
          <a:p>
            <a:pPr algn="just"/>
            <a:r>
              <a:rPr lang="tr-TR" dirty="0"/>
              <a:t> </a:t>
            </a:r>
            <a:r>
              <a:rPr lang="tr-TR" sz="1800" b="0" i="0" dirty="0">
                <a:solidFill>
                  <a:srgbClr val="000000"/>
                </a:solidFill>
                <a:effectLst/>
                <a:latin typeface="Times New Roman" panose="02020603050405020304" pitchFamily="18" charset="0"/>
              </a:rPr>
              <a:t>(Son olarak bileşik ifadenin “</a:t>
            </a:r>
            <a:r>
              <a:rPr lang="tr-TR" sz="1800" b="0" i="0" dirty="0" err="1">
                <a:solidFill>
                  <a:srgbClr val="000000"/>
                </a:solidFill>
                <a:effectLst/>
                <a:latin typeface="Times New Roman" panose="02020603050405020304" pitchFamily="18" charset="0"/>
              </a:rPr>
              <a:t>değil”i</a:t>
            </a:r>
            <a:r>
              <a:rPr lang="tr-TR" sz="1800" b="0" i="0" dirty="0">
                <a:solidFill>
                  <a:srgbClr val="000000"/>
                </a:solidFill>
                <a:effectLst/>
                <a:latin typeface="Times New Roman" panose="02020603050405020304" pitchFamily="18" charset="0"/>
              </a:rPr>
              <a:t> de “N” harfiyle gösterilir. Böylelikle başlangıç ifadesi, LT notasyonuyla parantezlerinden arındırılmış olur.)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Ancak ifadeler karmaşıklaştıkça yukarıdaki örnekte kullanılan ve “bileşenleri ayrı ayrı dönüştürerek birleştirme” olarak tanımlanabilecek yöntem hızlı bir dönüştürme yapmaya imkân vermeyeceği gibi işlemi bir hayli zorlaştıracaktır. Bu nedenledir ki karmaşık ifadelerin dönüştürülmesi için farklı bir</a:t>
            </a:r>
          </a:p>
          <a:p>
            <a:r>
              <a:rPr lang="tr-TR" sz="1800" b="0" i="0" dirty="0">
                <a:solidFill>
                  <a:srgbClr val="000000"/>
                </a:solidFill>
                <a:effectLst/>
                <a:latin typeface="Times New Roman" panose="02020603050405020304" pitchFamily="18" charset="0"/>
              </a:rPr>
              <a:t> yöntem kullanılmaktadır. Bu yöntem şu şekilde açıklanabilir:</a:t>
            </a:r>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a:extLst>
              <a:ext uri="{FF2B5EF4-FFF2-40B4-BE49-F238E27FC236}">
                <a16:creationId xmlns:a16="http://schemas.microsoft.com/office/drawing/2014/main" id="{C7E0BC16-4E0C-AACD-E762-BD9507A4C204}"/>
              </a:ext>
            </a:extLst>
          </p:cNvPr>
          <p:cNvSpPr txBox="1"/>
          <p:nvPr/>
        </p:nvSpPr>
        <p:spPr>
          <a:xfrm>
            <a:off x="512064" y="384048"/>
            <a:ext cx="9381744" cy="6740307"/>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Parantezli ifadedeki basit önermelerin, sağdan sola takip sırasıyla yazımına başlanır; eklemlerin yazımı için o eklemin bağladığı önermelerin </a:t>
            </a:r>
            <a:r>
              <a:rPr lang="tr-TR" sz="1800" b="0" i="0" dirty="0" err="1">
                <a:solidFill>
                  <a:srgbClr val="000000"/>
                </a:solidFill>
                <a:effectLst/>
                <a:latin typeface="Times New Roman" panose="02020603050405020304" pitchFamily="18" charset="0"/>
              </a:rPr>
              <a:t>yanyana</a:t>
            </a:r>
            <a:r>
              <a:rPr lang="tr-TR" sz="1800" b="0" i="0" dirty="0">
                <a:solidFill>
                  <a:srgbClr val="000000"/>
                </a:solidFill>
                <a:effectLst/>
                <a:latin typeface="Times New Roman" panose="02020603050405020304" pitchFamily="18" charset="0"/>
              </a:rPr>
              <a:t> yazımının tamamlanması beklenir. Basit bir önermenin “</a:t>
            </a:r>
            <a:r>
              <a:rPr lang="tr-TR" sz="1800" b="0" i="0" dirty="0" err="1">
                <a:solidFill>
                  <a:srgbClr val="000000"/>
                </a:solidFill>
                <a:effectLst/>
                <a:latin typeface="Times New Roman" panose="02020603050405020304" pitchFamily="18" charset="0"/>
              </a:rPr>
              <a:t>değil”i</a:t>
            </a:r>
            <a:r>
              <a:rPr lang="tr-TR" sz="1800" b="0" i="0" dirty="0">
                <a:solidFill>
                  <a:srgbClr val="000000"/>
                </a:solidFill>
                <a:effectLst/>
                <a:latin typeface="Times New Roman" panose="02020603050405020304" pitchFamily="18" charset="0"/>
              </a:rPr>
              <a:t> önermenin hemen soluna yazılırken bileşik bir önermenin “</a:t>
            </a:r>
            <a:r>
              <a:rPr lang="tr-TR" sz="1800" b="0" i="0" dirty="0" err="1">
                <a:solidFill>
                  <a:srgbClr val="000000"/>
                </a:solidFill>
                <a:effectLst/>
                <a:latin typeface="Times New Roman" panose="02020603050405020304" pitchFamily="18" charset="0"/>
              </a:rPr>
              <a:t>değili”nin</a:t>
            </a:r>
            <a:r>
              <a:rPr lang="tr-TR" sz="1800" b="0" i="0" dirty="0">
                <a:solidFill>
                  <a:srgbClr val="000000"/>
                </a:solidFill>
                <a:effectLst/>
                <a:latin typeface="Times New Roman" panose="02020603050405020304" pitchFamily="18" charset="0"/>
              </a:rPr>
              <a:t> yazımı için ilgili eklemin yazımı beklenir. LT notasyonuyla yazımda, bir ifadenin ana yani en genel eklemi doğal olarak en solda yer bulacak, ifadeyi oluşturan diğer eklemler ise genelden özele doğru soldan</a:t>
            </a:r>
          </a:p>
          <a:p>
            <a:r>
              <a:rPr lang="tr-TR" sz="1800" b="0" i="0" dirty="0">
                <a:solidFill>
                  <a:srgbClr val="000000"/>
                </a:solidFill>
                <a:effectLst/>
                <a:latin typeface="Times New Roman" panose="02020603050405020304" pitchFamily="18" charset="0"/>
              </a:rPr>
              <a:t> sağa sıralanmış olacaklardır.</a:t>
            </a:r>
            <a:r>
              <a:rPr lang="tr-TR" dirty="0"/>
              <a:t> </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Örnek 2</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p>
          <a:p>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a:t>
            </a:r>
            <a:r>
              <a:rPr lang="tr-TR" b="1" dirty="0">
                <a:solidFill>
                  <a:srgbClr val="000000"/>
                </a:solidFill>
                <a:latin typeface="Times New Roman" panose="02020603050405020304" pitchFamily="18" charset="0"/>
              </a:rPr>
              <a:t>’</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NEpr</a:t>
            </a:r>
            <a:r>
              <a:rPr lang="tr-TR" dirty="0"/>
              <a:t> </a:t>
            </a:r>
          </a:p>
          <a:p>
            <a:pPr algn="just"/>
            <a:br>
              <a:rPr lang="tr-TR" dirty="0"/>
            </a:br>
            <a:r>
              <a:rPr lang="tr-TR" sz="1800" b="0" i="0" dirty="0">
                <a:solidFill>
                  <a:srgbClr val="000000"/>
                </a:solidFill>
                <a:effectLst/>
                <a:latin typeface="Times New Roman" panose="02020603050405020304" pitchFamily="18" charset="0"/>
              </a:rPr>
              <a:t>(“r” yazılır ve henüz bağladığı önermeler </a:t>
            </a:r>
            <a:r>
              <a:rPr lang="tr-TR" sz="1800" b="0" i="0" dirty="0" err="1">
                <a:solidFill>
                  <a:srgbClr val="000000"/>
                </a:solidFill>
                <a:effectLst/>
                <a:latin typeface="Times New Roman" panose="02020603050405020304" pitchFamily="18" charset="0"/>
              </a:rPr>
              <a:t>yanyana</a:t>
            </a:r>
            <a:r>
              <a:rPr lang="tr-TR" sz="1800" b="0" i="0" dirty="0">
                <a:solidFill>
                  <a:srgbClr val="000000"/>
                </a:solidFill>
                <a:effectLst/>
                <a:latin typeface="Times New Roman" panose="02020603050405020304" pitchFamily="18" charset="0"/>
              </a:rPr>
              <a:t> yazılmadığı için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ın</a:t>
            </a:r>
            <a:r>
              <a:rPr lang="tr-TR" sz="1800" b="0" i="0" dirty="0">
                <a:solidFill>
                  <a:srgbClr val="000000"/>
                </a:solidFill>
                <a:effectLst/>
                <a:latin typeface="Times New Roman" panose="02020603050405020304" pitchFamily="18" charset="0"/>
              </a:rPr>
              <a:t> yazımı beklemeye alınır; ardından “p” yazılınca bu iki bileşen </a:t>
            </a:r>
            <a:r>
              <a:rPr lang="tr-TR" sz="1800" b="0" i="0" dirty="0" err="1">
                <a:solidFill>
                  <a:srgbClr val="000000"/>
                </a:solidFill>
                <a:effectLst/>
                <a:latin typeface="Times New Roman" panose="02020603050405020304" pitchFamily="18" charset="0"/>
              </a:rPr>
              <a:t>yanyana</a:t>
            </a:r>
            <a:r>
              <a:rPr lang="tr-TR" sz="1800" b="0" i="0" dirty="0">
                <a:solidFill>
                  <a:srgbClr val="000000"/>
                </a:solidFill>
                <a:effectLst/>
                <a:latin typeface="Times New Roman" panose="02020603050405020304" pitchFamily="18" charset="0"/>
              </a:rPr>
              <a:t> gelmiş olur; sonrasında beklemeye alınmış olan eklemi ifade eden “E” yazılır. Bu bileşik ifadenin “</a:t>
            </a:r>
            <a:r>
              <a:rPr lang="tr-TR" sz="1800" b="0" i="0" dirty="0" err="1">
                <a:solidFill>
                  <a:srgbClr val="000000"/>
                </a:solidFill>
                <a:effectLst/>
                <a:latin typeface="Times New Roman" panose="02020603050405020304" pitchFamily="18" charset="0"/>
              </a:rPr>
              <a:t>değil”i</a:t>
            </a:r>
            <a:r>
              <a:rPr lang="tr-TR" sz="1800" b="0" i="0" dirty="0">
                <a:solidFill>
                  <a:srgbClr val="000000"/>
                </a:solidFill>
                <a:effectLst/>
                <a:latin typeface="Times New Roman" panose="02020603050405020304" pitchFamily="18" charset="0"/>
              </a:rPr>
              <a:t> de tüm ifadenin soluna eklenir.)</a:t>
            </a:r>
          </a:p>
          <a:p>
            <a:pPr algn="just"/>
            <a:endParaRPr lang="tr-TR" dirty="0">
              <a:solidFill>
                <a:srgbClr val="000000"/>
              </a:solidFill>
              <a:latin typeface="Times New Roman" panose="02020603050405020304" pitchFamily="18" charset="0"/>
            </a:endParaRPr>
          </a:p>
          <a:p>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NrNEpr</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(Henüz bağladığı önermeler </a:t>
            </a:r>
            <a:r>
              <a:rPr lang="tr-TR" sz="1800" b="0" i="0" dirty="0" err="1">
                <a:solidFill>
                  <a:srgbClr val="000000"/>
                </a:solidFill>
                <a:effectLst/>
                <a:latin typeface="Times New Roman" panose="02020603050405020304" pitchFamily="18" charset="0"/>
              </a:rPr>
              <a:t>yanyana</a:t>
            </a:r>
            <a:r>
              <a:rPr lang="tr-TR" sz="1800" b="0" i="0" dirty="0">
                <a:solidFill>
                  <a:srgbClr val="000000"/>
                </a:solidFill>
                <a:effectLst/>
                <a:latin typeface="Times New Roman" panose="02020603050405020304" pitchFamily="18" charset="0"/>
              </a:rPr>
              <a:t> yazılmadığı için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nın</a:t>
            </a:r>
            <a:r>
              <a:rPr lang="tr-TR" sz="1800" b="0" i="0" dirty="0">
                <a:solidFill>
                  <a:srgbClr val="000000"/>
                </a:solidFill>
                <a:effectLst/>
                <a:latin typeface="Times New Roman" panose="02020603050405020304" pitchFamily="18" charset="0"/>
              </a:rPr>
              <a:t> yazımı beklemeye alınır; devamında gelen “ r</a:t>
            </a:r>
            <a:r>
              <a:rPr lang="tr-TR" b="1" dirty="0">
                <a:solidFill>
                  <a:srgbClr val="000000"/>
                </a:solidFill>
                <a:latin typeface="Times New Roman" panose="02020603050405020304" pitchFamily="18" charset="0"/>
              </a:rPr>
              <a:t>’ </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Nr</a:t>
            </a:r>
            <a:r>
              <a:rPr lang="tr-TR" sz="1800" b="0" i="0" dirty="0">
                <a:solidFill>
                  <a:srgbClr val="000000"/>
                </a:solidFill>
                <a:effectLst/>
                <a:latin typeface="Times New Roman" panose="02020603050405020304" pitchFamily="18" charset="0"/>
              </a:rPr>
              <a:t> olarak yazılır.)</a:t>
            </a:r>
          </a:p>
          <a:p>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err="1">
                <a:solidFill>
                  <a:srgbClr val="000000"/>
                </a:solidFill>
                <a:effectLst/>
                <a:latin typeface="Times New Roman" panose="02020603050405020304" pitchFamily="18" charset="0"/>
              </a:rPr>
              <a:t>qNrNEpr</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nın</a:t>
            </a:r>
            <a:r>
              <a:rPr lang="tr-TR" sz="1800" b="0" i="0" dirty="0">
                <a:solidFill>
                  <a:srgbClr val="000000"/>
                </a:solidFill>
                <a:effectLst/>
                <a:latin typeface="Times New Roman" panose="02020603050405020304" pitchFamily="18" charset="0"/>
              </a:rPr>
              <a:t> yazımı beklemede tutulur; henüz bağladığı önermeler </a:t>
            </a:r>
            <a:r>
              <a:rPr lang="tr-TR" sz="1800" b="0" i="0" dirty="0" err="1">
                <a:solidFill>
                  <a:srgbClr val="000000"/>
                </a:solidFill>
                <a:effectLst/>
                <a:latin typeface="Times New Roman" panose="02020603050405020304" pitchFamily="18" charset="0"/>
              </a:rPr>
              <a:t>yanyana</a:t>
            </a:r>
            <a:r>
              <a:rPr lang="tr-TR" sz="1800" b="0" i="0" dirty="0">
                <a:solidFill>
                  <a:srgbClr val="000000"/>
                </a:solidFill>
                <a:effectLst/>
                <a:latin typeface="Times New Roman" panose="02020603050405020304" pitchFamily="18" charset="0"/>
              </a:rPr>
              <a:t> yazılmadığından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de yazımı beklemeye alınır; devamında gelen “q” yazılır.)</a:t>
            </a:r>
            <a:r>
              <a:rPr lang="tr-TR" dirty="0"/>
              <a:t> </a:t>
            </a:r>
            <a:br>
              <a:rPr lang="tr-TR" dirty="0"/>
            </a:br>
            <a:r>
              <a:rPr lang="tr-TR" dirty="0"/>
              <a:t> </a:t>
            </a:r>
            <a:br>
              <a:rPr lang="tr-TR" dirty="0"/>
            </a:br>
            <a:br>
              <a:rPr lang="tr-TR" dirty="0"/>
            </a:br>
            <a:endParaRPr lang="tr-TR" dirty="0"/>
          </a:p>
        </p:txBody>
      </p:sp>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722376" y="155448"/>
            <a:ext cx="10241280" cy="646331"/>
          </a:xfrm>
          <a:prstGeom prst="rect">
            <a:avLst/>
          </a:prstGeom>
          <a:noFill/>
        </p:spPr>
        <p:txBody>
          <a:bodyPr wrap="square">
            <a:spAutoFit/>
          </a:bodyPr>
          <a:lstStyle/>
          <a:p>
            <a:pPr algn="just"/>
            <a:br>
              <a:rPr lang="tr-TR" dirty="0"/>
            </a:br>
            <a:endParaRPr lang="tr-TR" dirty="0"/>
          </a:p>
        </p:txBody>
      </p:sp>
      <p:sp>
        <p:nvSpPr>
          <p:cNvPr id="7" name="Metin kutusu 6">
            <a:extLst>
              <a:ext uri="{FF2B5EF4-FFF2-40B4-BE49-F238E27FC236}">
                <a16:creationId xmlns:a16="http://schemas.microsoft.com/office/drawing/2014/main" id="{0ED452DA-2216-4CA8-7467-4AD51C4AF67C}"/>
              </a:ext>
            </a:extLst>
          </p:cNvPr>
          <p:cNvSpPr txBox="1"/>
          <p:nvPr/>
        </p:nvSpPr>
        <p:spPr>
          <a:xfrm>
            <a:off x="420624" y="228600"/>
            <a:ext cx="10634472" cy="7848302"/>
          </a:xfrm>
          <a:prstGeom prst="rect">
            <a:avLst/>
          </a:prstGeom>
          <a:noFill/>
        </p:spPr>
        <p:txBody>
          <a:bodyPr wrap="square">
            <a:spAutoFit/>
          </a:bodyPr>
          <a:lstStyle/>
          <a:p>
            <a:r>
              <a:rPr lang="tr-TR" sz="1800" b="1" i="0" dirty="0" err="1">
                <a:solidFill>
                  <a:srgbClr val="000000"/>
                </a:solidFill>
                <a:effectLst/>
                <a:latin typeface="Times New Roman" panose="02020603050405020304" pitchFamily="18" charset="0"/>
              </a:rPr>
              <a:t>KpqNrNEpr</a:t>
            </a:r>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nın</a:t>
            </a:r>
            <a:r>
              <a:rPr lang="tr-TR" sz="1800" b="0" i="0" dirty="0">
                <a:solidFill>
                  <a:srgbClr val="000000"/>
                </a:solidFill>
                <a:effectLst/>
                <a:latin typeface="Times New Roman" panose="02020603050405020304" pitchFamily="18" charset="0"/>
              </a:rPr>
              <a:t> ve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yazımı beklemede tutulur; “</a:t>
            </a:r>
            <a:r>
              <a:rPr lang="tr-TR" sz="1800" b="0" i="0" dirty="0" err="1">
                <a:solidFill>
                  <a:srgbClr val="000000"/>
                </a:solidFill>
                <a:effectLst/>
                <a:latin typeface="Times New Roman" panose="02020603050405020304" pitchFamily="18" charset="0"/>
              </a:rPr>
              <a:t>q”nun</a:t>
            </a:r>
            <a:r>
              <a:rPr lang="tr-TR" sz="1800" b="0" i="0" dirty="0">
                <a:solidFill>
                  <a:srgbClr val="000000"/>
                </a:solidFill>
                <a:effectLst/>
                <a:latin typeface="Times New Roman" panose="02020603050405020304" pitchFamily="18" charset="0"/>
              </a:rPr>
              <a:t> ardından gelen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yazımı, henüz bağladığı önermeler </a:t>
            </a:r>
            <a:r>
              <a:rPr lang="tr-TR" sz="1800" b="0" i="0" dirty="0" err="1">
                <a:solidFill>
                  <a:srgbClr val="000000"/>
                </a:solidFill>
                <a:effectLst/>
                <a:latin typeface="Times New Roman" panose="02020603050405020304" pitchFamily="18" charset="0"/>
              </a:rPr>
              <a:t>yanyana</a:t>
            </a:r>
            <a:r>
              <a:rPr lang="tr-TR" sz="1800" b="0" i="0" dirty="0">
                <a:solidFill>
                  <a:srgbClr val="000000"/>
                </a:solidFill>
                <a:effectLst/>
                <a:latin typeface="Times New Roman" panose="02020603050405020304" pitchFamily="18" charset="0"/>
              </a:rPr>
              <a:t> yazılmadığı için beklemeye alınır; “p” yazılınca bu iki bileşen </a:t>
            </a:r>
            <a:r>
              <a:rPr lang="tr-TR" sz="1800" b="0" i="0" dirty="0" err="1">
                <a:solidFill>
                  <a:srgbClr val="000000"/>
                </a:solidFill>
                <a:effectLst/>
                <a:latin typeface="Times New Roman" panose="02020603050405020304" pitchFamily="18" charset="0"/>
              </a:rPr>
              <a:t>yanyana</a:t>
            </a:r>
            <a:r>
              <a:rPr lang="tr-TR" sz="1800" b="0" i="0" dirty="0">
                <a:solidFill>
                  <a:srgbClr val="000000"/>
                </a:solidFill>
                <a:effectLst/>
                <a:latin typeface="Times New Roman" panose="02020603050405020304" pitchFamily="18" charset="0"/>
              </a:rPr>
              <a:t> gelmiş olur; sonrasında beklemeye alınmış olan eklemi ifade eden “K” yazılır.)</a:t>
            </a:r>
          </a:p>
          <a:p>
            <a:pPr algn="just"/>
            <a:endParaRPr lang="tr-TR" sz="1800" b="0" i="0" dirty="0">
              <a:solidFill>
                <a:srgbClr val="000000"/>
              </a:solidFill>
              <a:effectLst/>
              <a:latin typeface="Times New Roman" panose="02020603050405020304" pitchFamily="18" charset="0"/>
            </a:endParaRPr>
          </a:p>
          <a:p>
            <a:r>
              <a:rPr lang="tr-TR" sz="1800" b="1" i="0" dirty="0" err="1">
                <a:solidFill>
                  <a:srgbClr val="000000"/>
                </a:solidFill>
                <a:effectLst/>
                <a:latin typeface="Times New Roman" panose="02020603050405020304" pitchFamily="18" charset="0"/>
              </a:rPr>
              <a:t>CKpqNrNEpr</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(Artık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bağladığı bileşenler </a:t>
            </a:r>
            <a:r>
              <a:rPr lang="tr-TR" sz="1800" b="0" i="0" dirty="0" err="1">
                <a:solidFill>
                  <a:srgbClr val="000000"/>
                </a:solidFill>
                <a:effectLst/>
                <a:latin typeface="Times New Roman" panose="02020603050405020304" pitchFamily="18" charset="0"/>
              </a:rPr>
              <a:t>yanyana</a:t>
            </a:r>
            <a:r>
              <a:rPr lang="tr-TR" sz="1800" b="0" i="0" dirty="0">
                <a:solidFill>
                  <a:srgbClr val="000000"/>
                </a:solidFill>
                <a:effectLst/>
                <a:latin typeface="Times New Roman" panose="02020603050405020304" pitchFamily="18" charset="0"/>
              </a:rPr>
              <a:t> geldiğinden bu eklemi ifade eden “C” de yazılır.)</a:t>
            </a:r>
            <a:r>
              <a:rPr lang="tr-TR" dirty="0"/>
              <a:t> </a:t>
            </a:r>
            <a:br>
              <a:rPr lang="tr-TR" dirty="0"/>
            </a:br>
            <a:br>
              <a:rPr lang="tr-TR" dirty="0"/>
            </a:br>
            <a:r>
              <a:rPr lang="tr-TR" dirty="0"/>
              <a:t> </a:t>
            </a:r>
            <a:r>
              <a:rPr lang="tr-TR" sz="1800" b="1" i="0" dirty="0" err="1">
                <a:solidFill>
                  <a:srgbClr val="000000"/>
                </a:solidFill>
                <a:effectLst/>
                <a:latin typeface="Times New Roman" panose="02020603050405020304" pitchFamily="18" charset="0"/>
              </a:rPr>
              <a:t>ACKpqNrNEpr</a:t>
            </a:r>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(Artık ana eklem olan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nın</a:t>
            </a:r>
            <a:r>
              <a:rPr lang="tr-TR" sz="1800" b="0" i="0" dirty="0">
                <a:solidFill>
                  <a:srgbClr val="000000"/>
                </a:solidFill>
                <a:effectLst/>
                <a:latin typeface="Times New Roman" panose="02020603050405020304" pitchFamily="18" charset="0"/>
              </a:rPr>
              <a:t> bağladığı bileşenler </a:t>
            </a:r>
            <a:r>
              <a:rPr lang="tr-TR" sz="1800" b="0" i="0" dirty="0" err="1">
                <a:solidFill>
                  <a:srgbClr val="000000"/>
                </a:solidFill>
                <a:effectLst/>
                <a:latin typeface="Times New Roman" panose="02020603050405020304" pitchFamily="18" charset="0"/>
              </a:rPr>
              <a:t>yanyana</a:t>
            </a:r>
            <a:r>
              <a:rPr lang="tr-TR" sz="1800" b="0" i="0" dirty="0">
                <a:solidFill>
                  <a:srgbClr val="000000"/>
                </a:solidFill>
                <a:effectLst/>
                <a:latin typeface="Times New Roman" panose="02020603050405020304" pitchFamily="18" charset="0"/>
              </a:rPr>
              <a:t> geldiğinden bu eklemi ifade eden “A” da yazılır ve</a:t>
            </a:r>
          </a:p>
          <a:p>
            <a:r>
              <a:rPr lang="tr-TR" sz="1800" b="0" i="0" dirty="0">
                <a:solidFill>
                  <a:srgbClr val="000000"/>
                </a:solidFill>
                <a:effectLst/>
                <a:latin typeface="Times New Roman" panose="02020603050405020304" pitchFamily="18" charset="0"/>
              </a:rPr>
              <a:t> böylece dönüştürme işlemi sonlandırılmış olur.)</a:t>
            </a:r>
            <a:r>
              <a:rPr lang="tr-TR" dirty="0"/>
              <a:t> </a:t>
            </a:r>
            <a:br>
              <a:rPr lang="tr-TR" dirty="0"/>
            </a:br>
            <a:endParaRPr lang="tr-TR" dirty="0"/>
          </a:p>
          <a:p>
            <a:r>
              <a:rPr lang="tr-TR" sz="1800" b="1" i="0" dirty="0">
                <a:solidFill>
                  <a:srgbClr val="000000"/>
                </a:solidFill>
                <a:effectLst/>
                <a:latin typeface="Times New Roman" panose="02020603050405020304" pitchFamily="18" charset="0"/>
              </a:rPr>
              <a:t>6.1.2. LT Cinsinden Yazılmış Bir İfadenin Parantezli Hale Dönüştürülmesi</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LT notasyonu ile yazılmış bir ifadenin parantezli hale dönüştürülmesi nispeten daha kolaydır ve bunun için şu yöntem izlenir:</a:t>
            </a:r>
          </a:p>
          <a:p>
            <a:pPr algn="just"/>
            <a:r>
              <a:rPr lang="tr-TR" sz="1800" b="0" i="0" dirty="0">
                <a:solidFill>
                  <a:srgbClr val="000000"/>
                </a:solidFill>
                <a:effectLst/>
                <a:latin typeface="Times New Roman" panose="02020603050405020304" pitchFamily="18" charset="0"/>
              </a:rPr>
              <a:t>LT notasyonu ile yazılmış ifadedeki basit önermelerin sağdan sola takip sırasıyla yazımına başlanır ancak aralarında, gelmesi muhtemel eklem ve parantezler için bir miktar</a:t>
            </a:r>
            <a:r>
              <a:rPr lang="tr-TR" dirty="0"/>
              <a:t> </a:t>
            </a:r>
            <a:r>
              <a:rPr lang="tr-TR" sz="1800" b="0" i="0" dirty="0">
                <a:solidFill>
                  <a:srgbClr val="000000"/>
                </a:solidFill>
                <a:effectLst/>
                <a:latin typeface="Times New Roman" panose="02020603050405020304" pitchFamily="18" charset="0"/>
              </a:rPr>
              <a:t>boşluk bırakılır. Sırası gelen eklem hemen sağında yer alan iki bileşenin arasına yazılır ve ortaya çıkan bileşik ifade parantez içerisine alınır. Basit bir önermenin solunda yer alan “değil” ilgili önermeye iliştirilirken bir eklemin solunda yer alan “değil” ilgili eklemin yazımıyla ortaya çıkan parantezli ifadenin soluna yazılır. Her yeni eklem için genelliğini ifade edecek (örneğin “()”, [], {}… vb.) farklı bir parantez kullanılmalıdır. Ana yani son eklem için parantez kullanmaya gerek</a:t>
            </a:r>
          </a:p>
          <a:p>
            <a:r>
              <a:rPr lang="tr-TR" sz="1800" b="0" i="0" dirty="0">
                <a:solidFill>
                  <a:srgbClr val="000000"/>
                </a:solidFill>
                <a:effectLst/>
                <a:latin typeface="Times New Roman" panose="02020603050405020304" pitchFamily="18" charset="0"/>
              </a:rPr>
              <a:t> yoktur.</a:t>
            </a:r>
            <a:r>
              <a:rPr lang="tr-TR" dirty="0"/>
              <a:t> </a:t>
            </a:r>
            <a:br>
              <a:rPr lang="tr-TR" dirty="0"/>
            </a:br>
            <a:br>
              <a:rPr lang="tr-TR" dirty="0"/>
            </a:br>
            <a:br>
              <a:rPr lang="tr-TR" dirty="0"/>
            </a:br>
            <a:endParaRPr lang="tr-TR" sz="1800" b="0" i="0" dirty="0">
              <a:solidFill>
                <a:srgbClr val="000000"/>
              </a:solidFill>
              <a:effectLst/>
              <a:latin typeface="Times New Roman" panose="02020603050405020304" pitchFamily="18" charset="0"/>
            </a:endParaRPr>
          </a:p>
          <a:p>
            <a:pPr algn="just"/>
            <a:r>
              <a:rPr lang="tr-TR" dirty="0"/>
              <a:t> </a:t>
            </a:r>
            <a:br>
              <a:rPr lang="tr-TR" dirty="0"/>
            </a:br>
            <a:endParaRPr lang="tr-TR" dirty="0"/>
          </a:p>
        </p:txBody>
      </p:sp>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685800" y="603504"/>
            <a:ext cx="10195560" cy="5355312"/>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Örnek 1</a:t>
            </a:r>
          </a:p>
          <a:p>
            <a:endParaRPr lang="tr-TR" sz="1800" b="1" i="0" dirty="0">
              <a:solidFill>
                <a:srgbClr val="000000"/>
              </a:solidFill>
              <a:effectLst/>
              <a:latin typeface="Times New Roman" panose="02020603050405020304" pitchFamily="18" charset="0"/>
            </a:endParaRPr>
          </a:p>
          <a:p>
            <a:r>
              <a:rPr lang="tr-TR" sz="1800" b="1" i="0" dirty="0" err="1">
                <a:solidFill>
                  <a:srgbClr val="000000"/>
                </a:solidFill>
                <a:effectLst/>
                <a:latin typeface="Times New Roman" panose="02020603050405020304" pitchFamily="18" charset="0"/>
              </a:rPr>
              <a:t>NEpNq</a:t>
            </a:r>
            <a:endParaRPr lang="tr-TR" sz="1800" b="1" i="0" dirty="0">
              <a:solidFill>
                <a:srgbClr val="000000"/>
              </a:solidFill>
              <a:effectLst/>
              <a:latin typeface="Times New Roman" panose="02020603050405020304" pitchFamily="18" charset="0"/>
            </a:endParaRPr>
          </a:p>
          <a:p>
            <a:r>
              <a:rPr lang="tr-TR" sz="1800" b="0" i="0" dirty="0" err="1">
                <a:solidFill>
                  <a:srgbClr val="000000"/>
                </a:solidFill>
                <a:effectLst/>
                <a:latin typeface="Times New Roman" panose="02020603050405020304" pitchFamily="18" charset="0"/>
              </a:rPr>
              <a:t>NEp</a:t>
            </a:r>
            <a:r>
              <a:rPr lang="tr-TR" sz="1800" b="0" i="0" dirty="0">
                <a:solidFill>
                  <a:srgbClr val="000000"/>
                </a:solidFill>
                <a:effectLst/>
                <a:latin typeface="Times New Roman" panose="02020603050405020304" pitchFamily="18" charset="0"/>
              </a:rPr>
              <a:t> </a:t>
            </a:r>
            <a:r>
              <a:rPr lang="tr-TR" sz="1800" b="1" i="0" dirty="0" err="1">
                <a:solidFill>
                  <a:srgbClr val="000000"/>
                </a:solidFill>
                <a:effectLst/>
                <a:latin typeface="Times New Roman" panose="02020603050405020304" pitchFamily="18" charset="0"/>
              </a:rPr>
              <a:t>qı</a:t>
            </a:r>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(“q” yazılır ve “değil”, sağında yer alan bu önermeye iliştirilir.)</a:t>
            </a:r>
          </a:p>
          <a:p>
            <a:r>
              <a:rPr lang="tr-TR" sz="1800" b="0" i="0" dirty="0">
                <a:solidFill>
                  <a:srgbClr val="000000"/>
                </a:solidFill>
                <a:effectLst/>
                <a:latin typeface="Times New Roman" panose="02020603050405020304" pitchFamily="18" charset="0"/>
              </a:rPr>
              <a:t>N</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p>
          <a:p>
            <a:pPr algn="just"/>
            <a:r>
              <a:rPr lang="tr-TR" sz="1800" b="0" i="0" dirty="0">
                <a:solidFill>
                  <a:srgbClr val="000000"/>
                </a:solidFill>
                <a:effectLst/>
                <a:latin typeface="Times New Roman" panose="02020603050405020304" pitchFamily="18" charset="0"/>
              </a:rPr>
              <a:t>(“ q</a:t>
            </a:r>
            <a:r>
              <a:rPr lang="tr-TR" b="1" dirty="0">
                <a:solidFill>
                  <a:srgbClr val="000000"/>
                </a:solidFill>
                <a:latin typeface="Times New Roman" panose="02020603050405020304" pitchFamily="18" charset="0"/>
              </a:rPr>
              <a:t>’ </a:t>
            </a:r>
            <a:r>
              <a:rPr lang="tr-TR" sz="1800" b="0" i="0" dirty="0">
                <a:solidFill>
                  <a:srgbClr val="000000"/>
                </a:solidFill>
                <a:effectLst/>
                <a:latin typeface="Times New Roman" panose="02020603050405020304" pitchFamily="18" charset="0"/>
              </a:rPr>
              <a:t>”den sonra boşluk bırakılır ve “p” yazılır; “</a:t>
            </a:r>
            <a:r>
              <a:rPr lang="tr-TR" sz="1800" b="0" i="0" dirty="0" err="1">
                <a:solidFill>
                  <a:srgbClr val="000000"/>
                </a:solidFill>
                <a:effectLst/>
                <a:latin typeface="Times New Roman" panose="02020603050405020304" pitchFamily="18" charset="0"/>
              </a:rPr>
              <a:t>p”den</a:t>
            </a:r>
            <a:r>
              <a:rPr lang="tr-TR" sz="1800" b="0" i="0" dirty="0">
                <a:solidFill>
                  <a:srgbClr val="000000"/>
                </a:solidFill>
                <a:effectLst/>
                <a:latin typeface="Times New Roman" panose="02020603050405020304" pitchFamily="18" charset="0"/>
              </a:rPr>
              <a:t> sonra gelen “E” yani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hemen sağındaki iki önermenin yani “p” ve “ q</a:t>
            </a:r>
            <a:r>
              <a:rPr lang="tr-TR" b="1" dirty="0">
                <a:solidFill>
                  <a:srgbClr val="000000"/>
                </a:solidFill>
                <a:latin typeface="Times New Roman" panose="02020603050405020304" pitchFamily="18" charset="0"/>
              </a:rPr>
              <a:t>’ </a:t>
            </a:r>
            <a:r>
              <a:rPr lang="tr-TR" sz="1800" b="0" i="0" dirty="0">
                <a:solidFill>
                  <a:srgbClr val="000000"/>
                </a:solidFill>
                <a:effectLst/>
                <a:latin typeface="Times New Roman" panose="02020603050405020304" pitchFamily="18" charset="0"/>
              </a:rPr>
              <a:t>”in arasına yazılır ve ortaya çıkan bileşik ifade paranteze alınır.)</a:t>
            </a:r>
          </a:p>
          <a:p>
            <a:pPr algn="just"/>
            <a:endParaRPr lang="tr-TR" dirty="0">
              <a:solidFill>
                <a:srgbClr val="000000"/>
              </a:solidFill>
              <a:latin typeface="Times New Roman" panose="02020603050405020304" pitchFamily="18" charset="0"/>
            </a:endParaRP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p>
          <a:p>
            <a:r>
              <a:rPr lang="tr-TR" sz="1800" b="0" i="0" dirty="0">
                <a:solidFill>
                  <a:srgbClr val="000000"/>
                </a:solidFill>
                <a:effectLst/>
                <a:latin typeface="Times New Roman" panose="02020603050405020304" pitchFamily="18" charset="0"/>
              </a:rPr>
              <a:t>(“Değil” sağında yer alan önermeye iliştirilir ve böylece ifade parantezli hale dönüşmüş olur.)</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Örnek 2</a:t>
            </a:r>
          </a:p>
          <a:p>
            <a:r>
              <a:rPr lang="tr-TR" sz="1800" b="1" i="0" dirty="0" err="1">
                <a:solidFill>
                  <a:srgbClr val="000000"/>
                </a:solidFill>
                <a:effectLst/>
                <a:latin typeface="Times New Roman" panose="02020603050405020304" pitchFamily="18" charset="0"/>
              </a:rPr>
              <a:t>ACKpqNrNEpr</a:t>
            </a:r>
            <a:endParaRPr lang="tr-TR" sz="1800" b="1" i="0" dirty="0">
              <a:solidFill>
                <a:srgbClr val="000000"/>
              </a:solidFill>
              <a:effectLst/>
              <a:latin typeface="Times New Roman" panose="02020603050405020304" pitchFamily="18" charset="0"/>
            </a:endParaRPr>
          </a:p>
          <a:p>
            <a:r>
              <a:rPr lang="tr-TR" sz="1800" b="0" i="0" dirty="0" err="1">
                <a:solidFill>
                  <a:srgbClr val="000000"/>
                </a:solidFill>
                <a:effectLst/>
                <a:latin typeface="Times New Roman" panose="02020603050405020304" pitchFamily="18" charset="0"/>
              </a:rPr>
              <a:t>ACKpqNrNE</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p r</a:t>
            </a:r>
          </a:p>
          <a:p>
            <a:r>
              <a:rPr lang="tr-TR" sz="1800" b="0" i="0" dirty="0">
                <a:solidFill>
                  <a:srgbClr val="000000"/>
                </a:solidFill>
                <a:effectLst/>
                <a:latin typeface="Times New Roman" panose="02020603050405020304" pitchFamily="18" charset="0"/>
              </a:rPr>
              <a:t>(“r” yazılır ve boşluk bırakılır; “p” yazılır ve boşluk bırakılır.)</a:t>
            </a:r>
          </a:p>
          <a:p>
            <a:r>
              <a:rPr lang="tr-TR" sz="1800" b="0" i="0" dirty="0" err="1">
                <a:solidFill>
                  <a:srgbClr val="000000"/>
                </a:solidFill>
                <a:effectLst/>
                <a:latin typeface="Times New Roman" panose="02020603050405020304" pitchFamily="18" charset="0"/>
              </a:rPr>
              <a:t>ACKpqNrN</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dirty="0"/>
              <a:t> </a:t>
            </a:r>
            <a:br>
              <a:rPr lang="tr-TR" dirty="0"/>
            </a:br>
            <a:r>
              <a:rPr lang="tr-TR" dirty="0"/>
              <a:t> </a:t>
            </a:r>
            <a:br>
              <a:rPr lang="tr-TR" dirty="0"/>
            </a:br>
            <a:endParaRPr lang="tr-TR" dirty="0"/>
          </a:p>
        </p:txBody>
      </p:sp>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a:extLst>
              <a:ext uri="{FF2B5EF4-FFF2-40B4-BE49-F238E27FC236}">
                <a16:creationId xmlns:a16="http://schemas.microsoft.com/office/drawing/2014/main" id="{0EBEB695-0F7C-23DB-7749-164136AF1D59}"/>
              </a:ext>
            </a:extLst>
          </p:cNvPr>
          <p:cNvSpPr txBox="1"/>
          <p:nvPr/>
        </p:nvSpPr>
        <p:spPr>
          <a:xfrm>
            <a:off x="1179576" y="137160"/>
            <a:ext cx="9966960" cy="8402300"/>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Yazılan önermelerden sonra gelen “E” yani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hemen sağındaki iki önermenin yani “p” ve “ </a:t>
            </a:r>
            <a:r>
              <a:rPr lang="tr-TR" sz="1800" b="0" i="0" dirty="0" err="1">
                <a:solidFill>
                  <a:srgbClr val="000000"/>
                </a:solidFill>
                <a:effectLst/>
                <a:latin typeface="Times New Roman" panose="02020603050405020304" pitchFamily="18" charset="0"/>
              </a:rPr>
              <a:t>r”in</a:t>
            </a:r>
            <a:r>
              <a:rPr lang="tr-TR" sz="1800" b="0" i="0" dirty="0">
                <a:solidFill>
                  <a:srgbClr val="000000"/>
                </a:solidFill>
                <a:effectLst/>
                <a:latin typeface="Times New Roman" panose="02020603050405020304" pitchFamily="18" charset="0"/>
              </a:rPr>
              <a:t> arasına yazılır ve ortaya çıkan bileşik ifade paranteze alınır.)</a:t>
            </a:r>
          </a:p>
          <a:p>
            <a:endParaRPr lang="tr-TR" sz="1800" b="0" i="0" dirty="0">
              <a:solidFill>
                <a:srgbClr val="000000"/>
              </a:solidFill>
              <a:effectLst/>
              <a:latin typeface="Times New Roman" panose="02020603050405020304" pitchFamily="18" charset="0"/>
            </a:endParaRPr>
          </a:p>
          <a:p>
            <a:r>
              <a:rPr lang="tr-TR" sz="1800" b="0" i="0" dirty="0" err="1">
                <a:solidFill>
                  <a:srgbClr val="000000"/>
                </a:solidFill>
                <a:effectLst/>
                <a:latin typeface="Times New Roman" panose="02020603050405020304" pitchFamily="18" charset="0"/>
              </a:rPr>
              <a:t>ACKpqNr</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Times New Roman" panose="02020603050405020304" pitchFamily="18" charset="0"/>
              </a:rPr>
              <a:t>(</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p>
          <a:p>
            <a:r>
              <a:rPr lang="tr-TR" sz="1800" b="0" i="0" dirty="0">
                <a:solidFill>
                  <a:srgbClr val="000000"/>
                </a:solidFill>
                <a:effectLst/>
                <a:latin typeface="Times New Roman" panose="02020603050405020304" pitchFamily="18" charset="0"/>
              </a:rPr>
              <a:t>(“Değil” sağında yer alan önermeye iliştirilir.)</a:t>
            </a:r>
          </a:p>
          <a:p>
            <a:r>
              <a:rPr lang="tr-TR" sz="1800" b="0" i="0" dirty="0">
                <a:solidFill>
                  <a:srgbClr val="000000"/>
                </a:solidFill>
                <a:effectLst/>
                <a:latin typeface="Times New Roman" panose="02020603050405020304" pitchFamily="18" charset="0"/>
              </a:rPr>
              <a:t>ACK </a:t>
            </a:r>
            <a:r>
              <a:rPr lang="tr-TR" sz="1800" b="1" i="0" dirty="0">
                <a:solidFill>
                  <a:srgbClr val="000000"/>
                </a:solidFill>
                <a:effectLst/>
                <a:latin typeface="Times New Roman" panose="02020603050405020304" pitchFamily="18" charset="0"/>
              </a:rPr>
              <a:t>p q r’ ~(p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p>
          <a:p>
            <a:r>
              <a:rPr lang="tr-TR" sz="1800" b="0" i="0" dirty="0">
                <a:solidFill>
                  <a:srgbClr val="000000"/>
                </a:solidFill>
                <a:effectLst/>
                <a:latin typeface="Times New Roman" panose="02020603050405020304" pitchFamily="18" charset="0"/>
              </a:rPr>
              <a:t>(Sırasıyla, “r” yazılır, “değil”, sağında yer alan bu önermeye iliştirilir ve boşluk bırakılır; “q” ve “p” de yine aralarına boşluk bırakılarak yazılır.) </a:t>
            </a:r>
          </a:p>
          <a:p>
            <a:endParaRPr lang="tr-TR" dirty="0">
              <a:solidFill>
                <a:srgbClr val="000000"/>
              </a:solidFill>
              <a:latin typeface="Times New Roman" panose="02020603050405020304" pitchFamily="18" charset="0"/>
            </a:endParaRPr>
          </a:p>
          <a:p>
            <a:r>
              <a:rPr lang="tr-TR" sz="1800" b="0" i="0" dirty="0">
                <a:solidFill>
                  <a:srgbClr val="000000"/>
                </a:solidFill>
                <a:effectLst/>
                <a:latin typeface="Times New Roman" panose="02020603050405020304" pitchFamily="18" charset="0"/>
              </a:rPr>
              <a:t>AC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r’ ~(p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p>
          <a:p>
            <a:r>
              <a:rPr lang="tr-TR" sz="1800" b="0" i="0" dirty="0">
                <a:solidFill>
                  <a:srgbClr val="000000"/>
                </a:solidFill>
                <a:effectLst/>
                <a:latin typeface="Times New Roman" panose="02020603050405020304" pitchFamily="18" charset="0"/>
              </a:rPr>
              <a:t>(Yazılan önermelerden sonra gelen “K” yani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hemen sağındaki iki önermenin yani “p” ve “</a:t>
            </a:r>
            <a:r>
              <a:rPr lang="tr-TR" sz="1800" b="0" i="0" dirty="0" err="1">
                <a:solidFill>
                  <a:srgbClr val="000000"/>
                </a:solidFill>
                <a:effectLst/>
                <a:latin typeface="Times New Roman" panose="02020603050405020304" pitchFamily="18" charset="0"/>
              </a:rPr>
              <a:t>q”nun</a:t>
            </a:r>
            <a:r>
              <a:rPr lang="tr-TR" sz="1800" b="0" i="0" dirty="0">
                <a:solidFill>
                  <a:srgbClr val="000000"/>
                </a:solidFill>
                <a:effectLst/>
                <a:latin typeface="Times New Roman" panose="02020603050405020304" pitchFamily="18" charset="0"/>
              </a:rPr>
              <a:t> arasına yazılır ve ortaya çıkan bileşik ifade paranteze alınır.)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(Sonrasında gelen “C” yani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hemen sağındaki iki önermenin yani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ve “ r’ ”in arasına yazılır ve ortaya çıkan bileşik ifade daha genel bir paranteze alınır.)</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dirty="0"/>
              <a:t> </a:t>
            </a:r>
          </a:p>
          <a:p>
            <a:endParaRPr lang="tr-TR" dirty="0"/>
          </a:p>
          <a:p>
            <a:r>
              <a:rPr lang="tr-TR" sz="1800" b="0" i="0" dirty="0">
                <a:solidFill>
                  <a:srgbClr val="000000"/>
                </a:solidFill>
                <a:effectLst/>
                <a:latin typeface="Times New Roman" panose="02020603050405020304" pitchFamily="18" charset="0"/>
              </a:rPr>
              <a:t>(Sonrasında gelen “A” yani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hemen sağındaki iki önermenin yani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ve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arasına yazılır; böylece dönüştürme işlemi sonlandırılmış olur.)</a:t>
            </a:r>
            <a:r>
              <a:rPr lang="tr-TR" dirty="0"/>
              <a:t> </a:t>
            </a:r>
            <a:br>
              <a:rPr lang="tr-TR" dirty="0"/>
            </a:br>
            <a:br>
              <a:rPr lang="tr-TR" dirty="0"/>
            </a:br>
            <a:endParaRPr lang="tr-TR" sz="1800" b="0" i="0" dirty="0">
              <a:solidFill>
                <a:srgbClr val="000000"/>
              </a:solidFill>
              <a:effectLst/>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r>
              <a:rPr lang="tr-TR" dirty="0"/>
              <a:t> </a:t>
            </a:r>
            <a:br>
              <a:rPr lang="tr-TR" dirty="0"/>
            </a:br>
            <a:endParaRPr lang="tr-TR" dirty="0">
              <a:solidFill>
                <a:srgbClr val="000000"/>
              </a:solidFill>
              <a:latin typeface="Times New Roman" panose="02020603050405020304" pitchFamily="18" charset="0"/>
            </a:endParaRPr>
          </a:p>
          <a:p>
            <a:pPr algn="just"/>
            <a:r>
              <a:rPr lang="tr-TR" dirty="0"/>
              <a:t> </a:t>
            </a:r>
            <a:br>
              <a:rPr lang="tr-TR" dirty="0"/>
            </a:br>
            <a:endParaRPr lang="tr-TR" dirty="0"/>
          </a:p>
        </p:txBody>
      </p:sp>
      <p:graphicFrame>
        <p:nvGraphicFramePr>
          <p:cNvPr id="9" name="Tablo 8">
            <a:extLst>
              <a:ext uri="{FF2B5EF4-FFF2-40B4-BE49-F238E27FC236}">
                <a16:creationId xmlns:a16="http://schemas.microsoft.com/office/drawing/2014/main" id="{3BEA6126-1002-219E-E24B-58C096C4DF30}"/>
              </a:ext>
            </a:extLst>
          </p:cNvPr>
          <p:cNvGraphicFramePr>
            <a:graphicFrameLocks noGrp="1"/>
          </p:cNvGraphicFramePr>
          <p:nvPr>
            <p:extLst>
              <p:ext uri="{D42A27DB-BD31-4B8C-83A1-F6EECF244321}">
                <p14:modId xmlns:p14="http://schemas.microsoft.com/office/powerpoint/2010/main" val="1025908596"/>
              </p:ext>
            </p:extLst>
          </p:nvPr>
        </p:nvGraphicFramePr>
        <p:xfrm>
          <a:off x="1415160" y="2683675"/>
          <a:ext cx="1894968" cy="368886"/>
        </p:xfrm>
        <a:graphic>
          <a:graphicData uri="http://schemas.openxmlformats.org/drawingml/2006/table">
            <a:tbl>
              <a:tblPr/>
              <a:tblGrid>
                <a:gridCol w="327701">
                  <a:extLst>
                    <a:ext uri="{9D8B030D-6E8A-4147-A177-3AD203B41FA5}">
                      <a16:colId xmlns:a16="http://schemas.microsoft.com/office/drawing/2014/main" val="1942547633"/>
                    </a:ext>
                  </a:extLst>
                </a:gridCol>
                <a:gridCol w="1567267">
                  <a:extLst>
                    <a:ext uri="{9D8B030D-6E8A-4147-A177-3AD203B41FA5}">
                      <a16:colId xmlns:a16="http://schemas.microsoft.com/office/drawing/2014/main" val="168401684"/>
                    </a:ext>
                  </a:extLst>
                </a:gridCol>
              </a:tblGrid>
              <a:tr h="368886">
                <a:tc>
                  <a:txBody>
                    <a:bodyPr/>
                    <a:lstStyle/>
                    <a:p>
                      <a:endParaRPr lang="tr-TR" sz="1800" dirty="0">
                        <a:effectLst/>
                      </a:endParaRPr>
                    </a:p>
                  </a:txBody>
                  <a:tcPr anchor="ctr">
                    <a:lnL>
                      <a:noFill/>
                    </a:lnL>
                    <a:lnR>
                      <a:noFill/>
                    </a:lnR>
                    <a:lnT>
                      <a:noFill/>
                    </a:lnT>
                    <a:lnB>
                      <a:noFill/>
                    </a:lnB>
                    <a:noFill/>
                  </a:tcPr>
                </a:tc>
                <a:tc>
                  <a:txBody>
                    <a:bodyPr/>
                    <a:lstStyle/>
                    <a:p>
                      <a:endParaRPr lang="tr-TR" sz="1800" dirty="0">
                        <a:effectLst/>
                      </a:endParaRPr>
                    </a:p>
                  </a:txBody>
                  <a:tcPr anchor="ctr">
                    <a:lnL>
                      <a:noFill/>
                    </a:lnL>
                    <a:lnR>
                      <a:noFill/>
                    </a:lnR>
                    <a:lnT>
                      <a:noFill/>
                    </a:lnT>
                    <a:lnB>
                      <a:noFill/>
                    </a:lnB>
                    <a:noFill/>
                  </a:tcPr>
                </a:tc>
                <a:extLst>
                  <a:ext uri="{0D108BD9-81ED-4DB2-BD59-A6C34878D82A}">
                    <a16:rowId xmlns:a16="http://schemas.microsoft.com/office/drawing/2014/main" val="945024731"/>
                  </a:ext>
                </a:extLst>
              </a:tr>
            </a:tbl>
          </a:graphicData>
        </a:graphic>
      </p:graphicFrame>
      <p:sp>
        <p:nvSpPr>
          <p:cNvPr id="10" name="Rectangle 4">
            <a:extLst>
              <a:ext uri="{FF2B5EF4-FFF2-40B4-BE49-F238E27FC236}">
                <a16:creationId xmlns:a16="http://schemas.microsoft.com/office/drawing/2014/main" id="{8C58C96E-1DF1-CD4B-BF91-6768F753912C}"/>
              </a:ext>
            </a:extLst>
          </p:cNvPr>
          <p:cNvSpPr>
            <a:spLocks noChangeArrowheads="1"/>
          </p:cNvSpPr>
          <p:nvPr/>
        </p:nvSpPr>
        <p:spPr bwMode="auto">
          <a:xfrm>
            <a:off x="2221991" y="4419919"/>
            <a:ext cx="290779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dirty="0">
                <a:ln>
                  <a:noFill/>
                </a:ln>
                <a:solidFill>
                  <a:schemeClr val="tx1"/>
                </a:solidFill>
                <a:effectLst/>
                <a:latin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886968" y="402336"/>
            <a:ext cx="9918192" cy="5355312"/>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6.1.3. LT Cinsinden Yazılmış Bir İfadenin Doğruluk Değerinin Bulunması</a:t>
            </a:r>
          </a:p>
          <a:p>
            <a:endParaRPr lang="tr-TR" sz="1800" b="1" i="0" dirty="0">
              <a:solidFill>
                <a:srgbClr val="000000"/>
              </a:solidFill>
              <a:effectLst/>
              <a:latin typeface="Times New Roman" panose="02020603050405020304" pitchFamily="18" charset="0"/>
            </a:endParaRPr>
          </a:p>
          <a:p>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notasyonunda “doğru” “1” ile yanlış ise “0” ile gösterilir. Örnek olarak (D → D) gibi </a:t>
            </a:r>
            <a:r>
              <a:rPr lang="tr-TR" sz="1800" b="0" i="0" dirty="0" err="1">
                <a:solidFill>
                  <a:srgbClr val="000000"/>
                </a:solidFill>
                <a:effectLst/>
                <a:latin typeface="Times New Roman" panose="02020603050405020304" pitchFamily="18" charset="0"/>
              </a:rPr>
              <a:t>gibi</a:t>
            </a:r>
            <a:r>
              <a:rPr lang="tr-TR" sz="1800" b="0" i="0" dirty="0">
                <a:solidFill>
                  <a:srgbClr val="000000"/>
                </a:solidFill>
                <a:effectLst/>
                <a:latin typeface="Times New Roman" panose="02020603050405020304" pitchFamily="18" charset="0"/>
              </a:rPr>
              <a:t> bir ifadenin </a:t>
            </a:r>
            <a:r>
              <a:rPr lang="tr-TR" sz="1800" b="0" i="0" dirty="0" err="1">
                <a:solidFill>
                  <a:srgbClr val="000000"/>
                </a:solidFill>
                <a:effectLst/>
                <a:latin typeface="Times New Roman" panose="02020603050405020304" pitchFamily="18" charset="0"/>
              </a:rPr>
              <a:t>LT’deki</a:t>
            </a:r>
            <a:r>
              <a:rPr lang="tr-TR" sz="1800" b="0" i="0" dirty="0">
                <a:solidFill>
                  <a:srgbClr val="000000"/>
                </a:solidFill>
                <a:effectLst/>
                <a:latin typeface="Times New Roman" panose="02020603050405020304" pitchFamily="18" charset="0"/>
              </a:rPr>
              <a:t> yazımı C 11 olacaktır. (D → D) = D olduğuna göre ifadenin LT gösterimi</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11 = 1</a:t>
            </a:r>
            <a:r>
              <a:rPr lang="tr-TR" dirty="0"/>
              <a:t> </a:t>
            </a:r>
          </a:p>
          <a:p>
            <a:r>
              <a:rPr lang="tr-TR" sz="1800" b="0" i="0" dirty="0">
                <a:solidFill>
                  <a:srgbClr val="000000"/>
                </a:solidFill>
                <a:effectLst/>
                <a:latin typeface="Times New Roman" panose="02020603050405020304" pitchFamily="18" charset="0"/>
              </a:rPr>
              <a:t>olmaktadır. Buna göre (→) ekleminin doğruluk tablosu LT yazımı ile şu şekilde gösterilebilir:</a:t>
            </a:r>
          </a:p>
          <a:p>
            <a:r>
              <a:rPr lang="tr-TR" sz="1800" b="0" i="0" dirty="0">
                <a:solidFill>
                  <a:srgbClr val="000000"/>
                </a:solidFill>
                <a:effectLst/>
                <a:latin typeface="Times New Roman" panose="02020603050405020304" pitchFamily="18" charset="0"/>
              </a:rPr>
              <a:t>C 11 = 1</a:t>
            </a:r>
          </a:p>
          <a:p>
            <a:r>
              <a:rPr lang="tr-TR" sz="1800" b="0" i="0" dirty="0">
                <a:solidFill>
                  <a:srgbClr val="000000"/>
                </a:solidFill>
                <a:effectLst/>
                <a:latin typeface="Times New Roman" panose="02020603050405020304" pitchFamily="18" charset="0"/>
              </a:rPr>
              <a:t>C 10 = 0</a:t>
            </a:r>
          </a:p>
          <a:p>
            <a:r>
              <a:rPr lang="tr-TR" sz="1800" b="0" i="0" dirty="0">
                <a:solidFill>
                  <a:srgbClr val="000000"/>
                </a:solidFill>
                <a:effectLst/>
                <a:latin typeface="Times New Roman" panose="02020603050405020304" pitchFamily="18" charset="0"/>
              </a:rPr>
              <a:t>C 01 = 1</a:t>
            </a:r>
          </a:p>
          <a:p>
            <a:r>
              <a:rPr lang="tr-TR" sz="1800" b="0" i="0" dirty="0">
                <a:solidFill>
                  <a:srgbClr val="000000"/>
                </a:solidFill>
                <a:effectLst/>
                <a:latin typeface="Times New Roman" panose="02020603050405020304" pitchFamily="18" charset="0"/>
              </a:rPr>
              <a:t>C 00 = 1</a:t>
            </a:r>
            <a:r>
              <a:rPr lang="tr-TR" dirty="0"/>
              <a:t> </a:t>
            </a:r>
            <a:br>
              <a:rPr lang="tr-TR" dirty="0"/>
            </a:br>
            <a:endParaRPr lang="tr-TR" dirty="0"/>
          </a:p>
          <a:p>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Değil”in</a:t>
            </a:r>
            <a:r>
              <a:rPr lang="tr-TR" sz="1800" b="0" i="0" dirty="0">
                <a:solidFill>
                  <a:srgbClr val="000000"/>
                </a:solidFill>
                <a:effectLst/>
                <a:latin typeface="Times New Roman" panose="02020603050405020304" pitchFamily="18" charset="0"/>
              </a:rPr>
              <a:t> ve diğer eklemlerin gösterimi de şu şekilde yapılabilir:</a:t>
            </a:r>
          </a:p>
          <a:p>
            <a:r>
              <a:rPr lang="tr-TR" sz="1800" b="0" i="0" dirty="0">
                <a:solidFill>
                  <a:srgbClr val="000000"/>
                </a:solidFill>
                <a:effectLst/>
                <a:latin typeface="Times New Roman" panose="02020603050405020304" pitchFamily="18" charset="0"/>
              </a:rPr>
              <a:t>N 1 = 0           A 11 = 1        K 11 = 1       E 11 = 1</a:t>
            </a:r>
          </a:p>
          <a:p>
            <a:r>
              <a:rPr lang="tr-TR" sz="1800" b="0" i="0" dirty="0">
                <a:solidFill>
                  <a:srgbClr val="000000"/>
                </a:solidFill>
                <a:effectLst/>
                <a:latin typeface="Times New Roman" panose="02020603050405020304" pitchFamily="18" charset="0"/>
              </a:rPr>
              <a:t>N 0 = 1           A 10 = 1        K 10 = 0       E 10 = 0</a:t>
            </a:r>
          </a:p>
          <a:p>
            <a:r>
              <a:rPr lang="tr-TR" sz="1800" b="0" i="0" dirty="0">
                <a:solidFill>
                  <a:srgbClr val="000000"/>
                </a:solidFill>
                <a:effectLst/>
                <a:latin typeface="Times New Roman" panose="02020603050405020304" pitchFamily="18" charset="0"/>
              </a:rPr>
              <a:t>A 01 = 1         K 01 = 0        E 01 = 0</a:t>
            </a:r>
          </a:p>
          <a:p>
            <a:r>
              <a:rPr lang="tr-TR" sz="1800" b="0" i="0" dirty="0">
                <a:solidFill>
                  <a:srgbClr val="000000"/>
                </a:solidFill>
                <a:effectLst/>
                <a:latin typeface="Times New Roman" panose="02020603050405020304" pitchFamily="18" charset="0"/>
              </a:rPr>
              <a:t>A 00 = 0         K 00 = 0        E 00 = 1</a:t>
            </a:r>
            <a:r>
              <a:rPr lang="tr-TR" dirty="0"/>
              <a:t> </a:t>
            </a:r>
            <a:br>
              <a:rPr lang="tr-TR" dirty="0"/>
            </a:br>
            <a:br>
              <a:rPr lang="tr-TR" dirty="0"/>
            </a:br>
            <a:endParaRPr lang="tr-TR" dirty="0"/>
          </a:p>
        </p:txBody>
      </p:sp>
      <p:sp>
        <p:nvSpPr>
          <p:cNvPr id="10" name="Metin kutusu 9">
            <a:extLst>
              <a:ext uri="{FF2B5EF4-FFF2-40B4-BE49-F238E27FC236}">
                <a16:creationId xmlns:a16="http://schemas.microsoft.com/office/drawing/2014/main" id="{E1FE2802-01F8-BFF2-F7FB-278C97981961}"/>
              </a:ext>
            </a:extLst>
          </p:cNvPr>
          <p:cNvSpPr txBox="1"/>
          <p:nvPr/>
        </p:nvSpPr>
        <p:spPr>
          <a:xfrm>
            <a:off x="1124712" y="3429000"/>
            <a:ext cx="9226296" cy="646331"/>
          </a:xfrm>
          <a:prstGeom prst="rect">
            <a:avLst/>
          </a:prstGeom>
          <a:noFill/>
        </p:spPr>
        <p:txBody>
          <a:bodyPr wrap="square">
            <a:spAutoFit/>
          </a:bodyPr>
          <a:lstStyle/>
          <a:p>
            <a:br>
              <a:rPr lang="tr-TR" dirty="0"/>
            </a:br>
            <a:endParaRPr lang="tr-TR" dirty="0"/>
          </a:p>
        </p:txBody>
      </p:sp>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1049</TotalTime>
  <Words>2377</Words>
  <Application>Microsoft Office PowerPoint</Application>
  <PresentationFormat>Geniş ekran</PresentationFormat>
  <Paragraphs>229</Paragraphs>
  <Slides>17</Slides>
  <Notes>1</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17</vt:i4>
      </vt:variant>
    </vt:vector>
  </HeadingPairs>
  <TitlesOfParts>
    <vt:vector size="27" baseType="lpstr">
      <vt:lpstr>Aptos</vt:lpstr>
      <vt:lpstr>Aptos Display</vt:lpstr>
      <vt:lpstr>Arial</vt:lpstr>
      <vt:lpstr>ArialMT</vt:lpstr>
      <vt:lpstr>BreeSerif-Regular</vt:lpstr>
      <vt:lpstr>SourceSansPro-Bold</vt:lpstr>
      <vt:lpstr>SourceSansPro-Regular</vt:lpstr>
      <vt:lpstr>Symbol</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5</cp:revision>
  <dcterms:created xsi:type="dcterms:W3CDTF">2025-03-11T06:22:47Z</dcterms:created>
  <dcterms:modified xsi:type="dcterms:W3CDTF">2025-03-23T20:51:25Z</dcterms:modified>
</cp:coreProperties>
</file>